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30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7" r:id="rId27"/>
    <p:sldId id="281" r:id="rId28"/>
    <p:sldId id="284" r:id="rId29"/>
    <p:sldId id="308" r:id="rId30"/>
    <p:sldId id="286" r:id="rId31"/>
    <p:sldId id="287" r:id="rId32"/>
    <p:sldId id="288" r:id="rId33"/>
    <p:sldId id="289" r:id="rId34"/>
    <p:sldId id="30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ru-RU" b="1" dirty="0"/>
              <a:t>Использование методов глубокого обучения в анализе временных рядов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E6ACEE-330D-41E3-B6ED-241B20D5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806940" cy="2906338"/>
          </a:xfrm>
        </p:spPr>
        <p:txBody>
          <a:bodyPr>
            <a:normAutofit fontScale="77500" lnSpcReduction="20000"/>
          </a:bodyPr>
          <a:lstStyle/>
          <a:p>
            <a:pPr rtl="0"/>
            <a:r>
              <a:rPr lang="en-US" dirty="0" err="1" smtClean="0"/>
              <a:t>Специфи</a:t>
            </a:r>
            <a:r>
              <a:rPr lang="ru-RU" dirty="0" smtClean="0"/>
              <a:t>ка</a:t>
            </a:r>
            <a:r>
              <a:rPr lang="en-US" dirty="0" smtClean="0"/>
              <a:t> </a:t>
            </a:r>
            <a:r>
              <a:rPr lang="en-US" dirty="0"/>
              <a:t>методов глубокого обучения среди других методов машинного обучения</a:t>
            </a:r>
            <a:r>
              <a:rPr lang="en-US" dirty="0" smtClean="0"/>
              <a:t>.</a:t>
            </a:r>
          </a:p>
          <a:p>
            <a:pPr rtl="0"/>
            <a:r>
              <a:rPr lang="en-US" dirty="0" err="1" smtClean="0"/>
              <a:t>обзор</a:t>
            </a:r>
            <a:r>
              <a:rPr lang="en-US" dirty="0" smtClean="0"/>
              <a:t> </a:t>
            </a:r>
            <a:r>
              <a:rPr lang="en-US" dirty="0"/>
              <a:t>особенностей обучения глубоких нейронных сетей в приложениях для анализа временных рядов</a:t>
            </a:r>
            <a:r>
              <a:rPr lang="en-US" dirty="0" smtClean="0"/>
              <a:t>.</a:t>
            </a:r>
          </a:p>
          <a:p>
            <a:pPr rtl="0"/>
            <a:r>
              <a:rPr lang="en-US" dirty="0" smtClean="0"/>
              <a:t>Рассмотрение </a:t>
            </a:r>
            <a:r>
              <a:rPr lang="en-US" dirty="0"/>
              <a:t>перспектив и текущего состояния некоторых архитектур полносвязных нейронных сетей</a:t>
            </a:r>
            <a:r>
              <a:rPr lang="en-US" dirty="0" smtClean="0"/>
              <a:t>;</a:t>
            </a:r>
          </a:p>
          <a:p>
            <a:pPr rtl="0"/>
            <a:r>
              <a:rPr lang="en-US" dirty="0" smtClean="0"/>
              <a:t>Рассмотрение </a:t>
            </a:r>
            <a:r>
              <a:rPr lang="en-US" dirty="0"/>
              <a:t>перспектив и текущего состояния некоторых архитектур рекуррентных нейронных сетей и их использования в анализе временных рядов</a:t>
            </a:r>
            <a:r>
              <a:rPr lang="en-US" dirty="0" smtClean="0"/>
              <a:t>;</a:t>
            </a:r>
          </a:p>
          <a:p>
            <a:pPr rtl="0"/>
            <a:r>
              <a:rPr lang="en-US" dirty="0" smtClean="0"/>
              <a:t>Одномерный </a:t>
            </a:r>
            <a:r>
              <a:rPr lang="en-US" dirty="0"/>
              <a:t>сверточные нейронные сети и их использование в анализе временных рядов</a:t>
            </a:r>
            <a:r>
              <a:rPr lang="en-US" dirty="0" smtClean="0"/>
              <a:t>;</a:t>
            </a:r>
          </a:p>
          <a:p>
            <a:pPr rtl="0"/>
            <a:r>
              <a:rPr lang="ru-RU" dirty="0" smtClean="0"/>
              <a:t>М</a:t>
            </a:r>
            <a:r>
              <a:rPr lang="en-US" dirty="0" err="1" smtClean="0"/>
              <a:t>еханизм</a:t>
            </a:r>
            <a:r>
              <a:rPr lang="en-US" dirty="0" smtClean="0"/>
              <a:t> </a:t>
            </a:r>
            <a:r>
              <a:rPr lang="en-US" dirty="0"/>
              <a:t>внимания и его использование в архитекторах нейронных сетей для анализа временных рядов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smtClean="0"/>
              <a:t>FCNN </a:t>
            </a:r>
            <a:r>
              <a:rPr lang="ru-RU" b="1" dirty="0" smtClean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ru-RU" sz="2000" dirty="0"/>
              <a:t>Если в нелинейной авторегрессии, помимо повторного использования прогнозов в качестве входных данных, используются другие данные, подход можно назвать сетью нелинейной авторегрессии с экзогенными факторами (NARX).</a:t>
            </a:r>
          </a:p>
          <a:p>
            <a:r>
              <a:rPr lang="ru-RU" sz="2000" dirty="0"/>
              <a:t>Подходы NAR и NARX сегодня не популярны из-за низкой устойчивости к проблемам вывода (выбросы, градиентный взрыв и т. Д.).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828" y="2858896"/>
            <a:ext cx="3911600" cy="3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Самый популярный подход в применении нейронных сетей к временным рядам 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Во многих случаях необходима только одномерная свертка (из-за одномерного представления временных рядов). </a:t>
                </a:r>
                <a:endParaRPr lang="en-US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Примечание</a:t>
            </a:r>
            <a:endParaRPr lang="ru-RU" altLang="ru-RU" sz="2000" dirty="0"/>
          </a:p>
          <a:p>
            <a:pPr lvl="0"/>
            <a:r>
              <a:rPr lang="ru-RU" sz="2000" dirty="0"/>
              <a:t>Операция conv-1d соответствует фильтрам с конечной импульсной характеристикой (КИХ) при цифровой обработке сигналов.</a:t>
            </a:r>
          </a:p>
          <a:p>
            <a:pPr lvl="0"/>
            <a:r>
              <a:rPr lang="ru-RU" sz="2000" u="sng" dirty="0"/>
              <a:t>Размер ядра фильтра</a:t>
            </a:r>
            <a:r>
              <a:rPr lang="ru-RU" sz="2000" dirty="0"/>
              <a:t> 𝐾 </a:t>
            </a:r>
            <a:r>
              <a:rPr lang="ru-RU" sz="2000" u="sng" dirty="0"/>
              <a:t> соответствует размеру  рецептивного поля в классическом подходе CNN.</a:t>
            </a:r>
            <a:endParaRPr lang="ru-RU" sz="2000" dirty="0"/>
          </a:p>
          <a:p>
            <a:pPr lvl="0"/>
            <a:r>
              <a:rPr lang="ru-RU" sz="2000" dirty="0"/>
              <a:t>В соответствии с предположениями пространственной инвариантности для стандартных CNN 2d CNN для изображения), временные CNN (1d CNN для временных рядов) предполагают, что отношения не зависят от времени - таким образом, можно использовать один и тот же набор весов фильтра на каждом временном </a:t>
            </a:r>
            <a:r>
              <a:rPr lang="ru-RU" sz="2000" dirty="0" smtClean="0"/>
              <a:t>шаге.</a:t>
            </a:r>
            <a:endParaRPr lang="ru-RU" sz="2000" dirty="0"/>
          </a:p>
          <a:p>
            <a:pPr lvl="0"/>
            <a:r>
              <a:rPr lang="ru-RU" sz="2000" dirty="0"/>
              <a:t>Размер ядра фильтра необходимо тщательно настроить, чтобы модель могла использовать всю важную историческую информацию.</a:t>
            </a:r>
          </a:p>
          <a:p>
            <a:pPr lvl="0"/>
            <a:r>
              <a:rPr lang="ru-RU" sz="2000" dirty="0"/>
              <a:t>Стоит отметить, что один </a:t>
            </a:r>
            <a:r>
              <a:rPr lang="ru-RU" sz="2000" dirty="0" smtClean="0"/>
              <a:t>слой </a:t>
            </a:r>
            <a:r>
              <a:rPr lang="ru-RU" sz="2000" dirty="0"/>
              <a:t>CNN эквивалентен модели авторегрессии (AR).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 smtClean="0"/>
                  <a:t>1d свертку можно описать как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 smtClean="0"/>
                  <a:t>где</a:t>
                </a:r>
                <a:r>
                  <a:rPr lang="en-US" sz="1800" dirty="0" smtClean="0"/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вектор весов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размер</a:t>
                </a:r>
                <a:r>
                  <a:rPr lang="en-US" sz="1800" dirty="0"/>
                  <a:t> </a:t>
                </a:r>
                <a:r>
                  <a:rPr lang="en-US" sz="1800" dirty="0" err="1" smtClean="0"/>
                  <a:t>ядра</a:t>
                </a:r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это входной вектор</a:t>
                </a:r>
                <a:r>
                  <a:rPr lang="en-US" sz="1800" dirty="0" smtClean="0"/>
                  <a:t>,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- размер ввода, 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800" dirty="0"/>
                  <a:t> матрица свертки. 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9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Пример 1-го </a:t>
                </a:r>
                <a:r>
                  <a:rPr lang="en-US" sz="1800" dirty="0" smtClean="0"/>
                  <a:t>свертка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ru-RU" altLang="ru-RU" sz="1800" dirty="0" err="1"/>
                  <a:t>Примечание</a:t>
                </a:r>
                <a:r>
                  <a:rPr lang="ru-RU" altLang="ru-RU" sz="1800" dirty="0"/>
                  <a:t>:</a:t>
                </a:r>
                <a:r>
                  <a:rPr lang="en-US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фильтр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ядро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𝐾 </a:t>
                </a:r>
                <a:r>
                  <a:rPr lang="ru-RU" altLang="ru-RU" sz="1800" dirty="0" err="1"/>
                  <a:t>соответствует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восприимчивый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поле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классический</a:t>
                </a:r>
                <a:r>
                  <a:rPr lang="ru-RU" altLang="ru-RU" sz="1800" dirty="0"/>
                  <a:t> CNN </a:t>
                </a:r>
                <a:r>
                  <a:rPr lang="ru-RU" altLang="ru-RU" sz="1800" dirty="0" err="1"/>
                  <a:t>подход</a:t>
                </a:r>
                <a:r>
                  <a:rPr lang="ru-RU" altLang="ru-RU" sz="1800" dirty="0"/>
                  <a:t>.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/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29" t="-596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 smtClean="0"/>
              <a:t>также</a:t>
            </a:r>
            <a:r>
              <a:rPr lang="en-US" sz="2000" dirty="0" smtClean="0"/>
              <a:t> </a:t>
            </a:r>
            <a:r>
              <a:rPr lang="en-US" sz="2000" dirty="0"/>
              <a:t>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 smtClean="0"/>
              <a:t>1-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/>
              <a:t>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 smtClean="0">
                <a:solidFill>
                  <a:srgbClr val="000000"/>
                </a:solidFill>
              </a:rPr>
              <a:t>также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максимальн</a:t>
            </a:r>
            <a:r>
              <a:rPr lang="ru-RU" dirty="0" err="1" smtClean="0">
                <a:solidFill>
                  <a:srgbClr val="000000"/>
                </a:solidFill>
              </a:rPr>
              <a:t>ый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пул</a:t>
            </a:r>
            <a:r>
              <a:rPr lang="ru-RU" dirty="0" err="1" smtClean="0">
                <a:solidFill>
                  <a:srgbClr val="000000"/>
                </a:solidFill>
              </a:rPr>
              <a:t>инг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/>
              <a:t>П</a:t>
            </a:r>
            <a:r>
              <a:rPr lang="en-US" sz="2000" dirty="0" err="1" smtClean="0"/>
              <a:t>ример</a:t>
            </a:r>
            <a:r>
              <a:rPr lang="en-US" sz="2000" dirty="0" smtClean="0"/>
              <a:t> </a:t>
            </a:r>
            <a:r>
              <a:rPr lang="en-US" sz="2000" dirty="0"/>
              <a:t>1-мерной свёрточной сети с </a:t>
            </a:r>
            <a:r>
              <a:rPr lang="en-US" sz="2000" dirty="0" err="1" smtClean="0"/>
              <a:t>dropput</a:t>
            </a:r>
            <a:r>
              <a:rPr lang="en-US" sz="2000" dirty="0" smtClean="0"/>
              <a:t> </a:t>
            </a:r>
            <a:r>
              <a:rPr lang="en-US" sz="2000" dirty="0"/>
              <a:t>входа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" y="1302417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en-US" sz="4000" b="1" dirty="0"/>
              <a:t>1д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i="1" dirty="0" err="1" smtClean="0"/>
              <a:t>Примечание</a:t>
            </a:r>
            <a:endParaRPr lang="en-US" sz="2000" i="1" dirty="0" smtClean="0"/>
          </a:p>
          <a:p>
            <a:pPr lvl="0"/>
            <a:r>
              <a:rPr lang="ru-RU" sz="2000" u="sng" dirty="0"/>
              <a:t>Большинство </a:t>
            </a:r>
            <a:r>
              <a:rPr lang="ru-RU" sz="2000" b="1" u="sng" dirty="0"/>
              <a:t>подходов</a:t>
            </a:r>
            <a:r>
              <a:rPr lang="ru-RU" sz="2000" u="sng" dirty="0"/>
              <a:t> к  </a:t>
            </a:r>
            <a:r>
              <a:rPr lang="ru-RU" sz="2000" b="1" u="sng" dirty="0"/>
              <a:t>регуляризации</a:t>
            </a:r>
            <a:r>
              <a:rPr lang="ru-RU" sz="2000" u="sng" dirty="0"/>
              <a:t>  из 2d-сверток применимы к сетям 1-мерных временных рядов, например: </a:t>
            </a:r>
            <a:endParaRPr lang="en-US" sz="2000" u="sng" dirty="0" smtClean="0"/>
          </a:p>
          <a:p>
            <a:pPr lvl="0"/>
            <a:r>
              <a:rPr lang="ru-RU" sz="2000" u="sng" dirty="0" err="1" smtClean="0"/>
              <a:t>dropput</a:t>
            </a:r>
            <a:r>
              <a:rPr lang="ru-RU" sz="2000" u="sng" dirty="0"/>
              <a:t>,</a:t>
            </a:r>
            <a:endParaRPr lang="ru-RU" sz="2000" dirty="0"/>
          </a:p>
          <a:p>
            <a:pPr lvl="0"/>
            <a:r>
              <a:rPr lang="ru-RU" sz="2000" u="sng" dirty="0"/>
              <a:t>пропущенные соединения,</a:t>
            </a:r>
            <a:endParaRPr lang="ru-RU" sz="2000" dirty="0"/>
          </a:p>
          <a:p>
            <a:pPr lvl="0"/>
            <a:r>
              <a:rPr lang="ru-RU" sz="2000" u="sng" dirty="0"/>
              <a:t>пакетная нормализация,</a:t>
            </a:r>
            <a:endParaRPr lang="ru-RU" sz="2000" dirty="0"/>
          </a:p>
          <a:p>
            <a:pPr lvl="0"/>
            <a:r>
              <a:rPr lang="ru-RU" sz="2000" u="sng" dirty="0"/>
              <a:t>1x1-свертки и прочее.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357" y="2252884"/>
            <a:ext cx="7007995" cy="149358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7975" y="5225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</a:t>
            </a:r>
            <a:r>
              <a:rPr lang="en-US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много</a:t>
            </a:r>
            <a:r>
              <a:rPr lang="ru-RU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мерный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классификация временных рядов.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26" y="3905988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5175" y="3531920"/>
            <a:ext cx="39842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en-US" sz="2000" b="1" dirty="0" smtClean="0"/>
              <a:t>1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 err="1"/>
              <a:t>ResNet</a:t>
            </a:r>
            <a:r>
              <a:rPr lang="en-US" sz="2000" b="1" dirty="0"/>
              <a:t> </a:t>
            </a:r>
            <a:r>
              <a:rPr lang="en-US" sz="2000" dirty="0" smtClean="0"/>
              <a:t>для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классификация временных рядов.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24052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pPr algn="l" rtl="0"/>
            <a:r>
              <a:rPr lang="ru-RU" sz="3600" b="1" dirty="0" smtClean="0"/>
              <a:t>1-мерная </a:t>
            </a:r>
            <a:r>
              <a:rPr lang="ru-RU" sz="3600" b="1" dirty="0" err="1" smtClean="0"/>
              <a:t>сверточная</a:t>
            </a:r>
            <a:r>
              <a:rPr lang="ru-RU" sz="3600" b="1" dirty="0" smtClean="0"/>
              <a:t> нейронная сеть</a:t>
            </a:r>
            <a:r>
              <a:rPr lang="en-US" sz="3600" b="1" dirty="0" smtClean="0"/>
              <a:t>. </a:t>
            </a:r>
            <a:r>
              <a:rPr lang="en-US" sz="3600" b="1" dirty="0" err="1" smtClean="0"/>
              <a:t>InceptionTime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b="1" dirty="0" smtClean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/>
              <a:t>классификации временных рядов.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br>
              <a:rPr lang="en-US" sz="4000" b="1" dirty="0" smtClean="0"/>
            </a:br>
            <a:r>
              <a:rPr lang="en-US" sz="4000" b="1" dirty="0" smtClean="0"/>
              <a:t>Пример с </a:t>
            </a:r>
            <a:r>
              <a:rPr lang="en-US" sz="4000" b="1" dirty="0" err="1" smtClean="0"/>
              <a:t>выбором</a:t>
            </a:r>
            <a:r>
              <a:rPr lang="en-US" sz="4000" b="1" dirty="0" smtClean="0"/>
              <a:t> </a:t>
            </a:r>
            <a:r>
              <a:rPr lang="ru-RU" sz="4000" b="1" dirty="0" smtClean="0"/>
              <a:t>признаков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В некоторых случаях  </a:t>
            </a:r>
            <a:r>
              <a:rPr lang="ru-RU" sz="2000" u="sng" dirty="0" smtClean="0"/>
              <a:t> </a:t>
            </a:r>
            <a:r>
              <a:rPr lang="ru-RU" sz="2000" u="sng" dirty="0"/>
              <a:t>вход </a:t>
            </a:r>
            <a:r>
              <a:rPr lang="ru-RU" sz="2000" u="sng" dirty="0" smtClean="0"/>
              <a:t>сети может </a:t>
            </a:r>
            <a:r>
              <a:rPr lang="ru-RU" sz="2000" u="sng" dirty="0"/>
              <a:t>быть сформирован с помощью извлечения некоторой </a:t>
            </a:r>
            <a:r>
              <a:rPr lang="ru-RU" sz="2000" u="sng" dirty="0" smtClean="0"/>
              <a:t>признаков </a:t>
            </a:r>
            <a:r>
              <a:rPr lang="ru-RU" sz="2000" u="sng" dirty="0"/>
              <a:t>из временного </a:t>
            </a:r>
            <a:r>
              <a:rPr lang="ru-RU" sz="2000" u="sng" dirty="0" smtClean="0"/>
              <a:t>ряда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dirty="0" smtClean="0"/>
              <a:t>Сами </a:t>
            </a:r>
            <a:r>
              <a:rPr lang="ru-RU" sz="2000" dirty="0"/>
              <a:t>данные могут быть объединены с их спектром, декомпозицией и другими преобразованиями.</a:t>
            </a:r>
          </a:p>
          <a:p>
            <a:pPr lvl="0"/>
            <a:r>
              <a:rPr lang="ru-RU" sz="2000" dirty="0"/>
              <a:t>В этом случае в качестве первого слоя могут применяться так называемые локальные свертки.</a:t>
            </a:r>
          </a:p>
          <a:p>
            <a:pPr lvl="0"/>
            <a:r>
              <a:rPr lang="ru-RU" sz="2000" dirty="0" smtClean="0"/>
              <a:t>Пример </a:t>
            </a:r>
            <a:r>
              <a:rPr lang="ru-RU" sz="2000" b="1" dirty="0" smtClean="0"/>
              <a:t>выбора </a:t>
            </a:r>
            <a:r>
              <a:rPr lang="ru-RU" sz="2000" b="1" dirty="0"/>
              <a:t>функции для слоя локальной свертки.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156679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982766"/>
            <a:ext cx="11374451" cy="568722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Стандартные 1d-сверточные слои могут быть вычислительными сложными задачами, если долгосрочные зависимости значительны.</a:t>
            </a:r>
          </a:p>
          <a:p>
            <a:pPr lvl="1"/>
            <a:r>
              <a:rPr lang="ru-RU" sz="2000" dirty="0"/>
              <a:t>Количество параметров напрямую зависит от размера </a:t>
            </a:r>
            <a:r>
              <a:rPr lang="ru-RU" sz="2000" dirty="0" smtClean="0"/>
              <a:t>рецептивного </a:t>
            </a:r>
            <a:r>
              <a:rPr lang="ru-RU" sz="2000" dirty="0"/>
              <a:t>поля.</a:t>
            </a:r>
          </a:p>
          <a:p>
            <a:pPr lvl="0"/>
            <a:r>
              <a:rPr lang="ru-RU" sz="2000" u="sng" dirty="0"/>
              <a:t>Чтобы преодолеть проблему размера рецептивного</a:t>
            </a:r>
            <a:r>
              <a:rPr lang="ru-RU" sz="2000" u="sng" dirty="0" smtClean="0"/>
              <a:t> </a:t>
            </a:r>
            <a:r>
              <a:rPr lang="ru-RU" sz="2000" u="sng" dirty="0"/>
              <a:t>поля и </a:t>
            </a:r>
            <a:r>
              <a:rPr lang="ru-RU" sz="2000" u="sng" dirty="0" smtClean="0"/>
              <a:t>обрабатывать </a:t>
            </a:r>
            <a:r>
              <a:rPr lang="ru-RU" sz="2000" u="sng" dirty="0"/>
              <a:t>долгосрочные зависимости, применяются расширенные сверточные слои.</a:t>
            </a:r>
            <a:endParaRPr lang="ru-RU" sz="2000" dirty="0"/>
          </a:p>
          <a:p>
            <a:pPr lvl="0"/>
            <a:r>
              <a:rPr lang="ru-RU" sz="2000" i="1" dirty="0"/>
              <a:t>Расширенная свертка позволяет увеличить </a:t>
            </a:r>
            <a:r>
              <a:rPr lang="ru-RU" sz="2000" i="1" dirty="0" smtClean="0"/>
              <a:t>рецептивное </a:t>
            </a:r>
            <a:r>
              <a:rPr lang="ru-RU" sz="2000" i="1" dirty="0"/>
              <a:t>поле без нарушения последовательности </a:t>
            </a:r>
            <a:r>
              <a:rPr lang="ru-RU" sz="2000" i="1" dirty="0" smtClean="0"/>
              <a:t>временного ряда, </a:t>
            </a:r>
            <a:r>
              <a:rPr lang="ru-RU" sz="2000" i="1" dirty="0"/>
              <a:t>но за счет увеличения глубины сети.</a:t>
            </a:r>
            <a:endParaRPr lang="ru-RU" sz="2000" dirty="0"/>
          </a:p>
          <a:p>
            <a:pPr lvl="0"/>
            <a:r>
              <a:rPr lang="ru-RU" sz="2000" dirty="0"/>
              <a:t>В простой каузальной свертке на графике ниже вы можете видеть, что только 5 последних временных шагов могут повлиять на выделенный результат.</a:t>
            </a:r>
          </a:p>
          <a:p>
            <a:pPr lvl="0"/>
            <a:r>
              <a:rPr lang="ru-RU" sz="2000" dirty="0" smtClean="0"/>
              <a:t>Расширение свертки позволяет </a:t>
            </a:r>
            <a:r>
              <a:rPr lang="ru-RU" sz="2000" i="1" dirty="0" smtClean="0"/>
              <a:t>рецептивному</a:t>
            </a:r>
            <a:r>
              <a:rPr lang="ru-RU" sz="2000" dirty="0" smtClean="0"/>
              <a:t> </a:t>
            </a:r>
            <a:r>
              <a:rPr lang="ru-RU" sz="2000" dirty="0"/>
              <a:t>полю экспоненциально увеличиваться в зависимости от глубины сверточного слоя.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4718686"/>
            <a:ext cx="5524158" cy="21393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66" y="4576870"/>
            <a:ext cx="5316789" cy="22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019" y="342266"/>
            <a:ext cx="10883781" cy="78549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Традиционное машинное обучение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и глубокие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18260"/>
            <a:ext cx="11374451" cy="5048357"/>
          </a:xfrm>
        </p:spPr>
        <p:txBody>
          <a:bodyPr>
            <a:normAutofit/>
          </a:bodyPr>
          <a:lstStyle/>
          <a:p>
            <a:pPr lvl="0"/>
            <a:r>
              <a:rPr lang="ru-RU" sz="2000" b="1" dirty="0"/>
              <a:t>Недостатки традиционного машинного обучения</a:t>
            </a:r>
            <a:endParaRPr lang="ru-RU" sz="2000" dirty="0"/>
          </a:p>
          <a:p>
            <a:pPr lvl="1"/>
            <a:r>
              <a:rPr lang="ru-RU" sz="2000" dirty="0"/>
              <a:t>Выбросы и отсутствующие значения могут существенно повлиять на производительность моделей.</a:t>
            </a:r>
          </a:p>
          <a:p>
            <a:pPr lvl="1"/>
            <a:r>
              <a:rPr lang="ru-RU" sz="2000" dirty="0"/>
              <a:t>Классическое машинное обучение не способно распознавать сложные шаблоны в данных.</a:t>
            </a:r>
          </a:p>
          <a:p>
            <a:pPr lvl="1"/>
            <a:r>
              <a:rPr lang="ru-RU" sz="2000" dirty="0"/>
              <a:t>Классический ML обычно хорошо работает только в прогнозах с несколькими шагами, но не в долгосрочном прогнозе.</a:t>
            </a:r>
          </a:p>
          <a:p>
            <a:pPr lvl="1"/>
            <a:r>
              <a:rPr lang="ru-RU" sz="2000" dirty="0" smtClean="0"/>
              <a:t>Ансамбль </a:t>
            </a:r>
            <a:r>
              <a:rPr lang="ru-RU" sz="2000" dirty="0"/>
              <a:t>ML</a:t>
            </a:r>
            <a:r>
              <a:rPr lang="ru-RU" sz="2000" dirty="0" smtClean="0"/>
              <a:t> </a:t>
            </a:r>
            <a:r>
              <a:rPr lang="ru-RU" sz="2000" dirty="0"/>
              <a:t>методов имеет время обучения, сопоставимое с </a:t>
            </a:r>
            <a:r>
              <a:rPr lang="ru-RU" sz="2000" dirty="0" err="1" smtClean="0"/>
              <a:t>нейросетью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b="1" dirty="0" smtClean="0"/>
              <a:t>Преимущества </a:t>
            </a:r>
            <a:r>
              <a:rPr lang="ru-RU" sz="2000" b="1" dirty="0"/>
              <a:t>нейронной </a:t>
            </a:r>
            <a:r>
              <a:rPr lang="ru-RU" sz="2000" b="1" dirty="0" smtClean="0"/>
              <a:t>сети</a:t>
            </a:r>
            <a:r>
              <a:rPr lang="ru-RU" sz="2000" dirty="0" smtClean="0"/>
              <a:t>:</a:t>
            </a:r>
            <a:endParaRPr lang="ru-RU" sz="2000" dirty="0"/>
          </a:p>
          <a:p>
            <a:pPr lvl="1"/>
            <a:r>
              <a:rPr lang="ru-RU" sz="2000" dirty="0"/>
              <a:t>возможность аппроксимировать произвольные нелинейные функции;</a:t>
            </a:r>
          </a:p>
          <a:p>
            <a:pPr lvl="1"/>
            <a:r>
              <a:rPr lang="ru-RU" sz="2000" dirty="0"/>
              <a:t>способность справляться с шумом (устойчивость к шуму);</a:t>
            </a:r>
          </a:p>
          <a:p>
            <a:pPr lvl="1"/>
            <a:r>
              <a:rPr lang="ru-RU" sz="2000" dirty="0"/>
              <a:t>устойчивость к выбросам и пропущенным значениям;</a:t>
            </a:r>
          </a:p>
          <a:p>
            <a:pPr lvl="1"/>
            <a:r>
              <a:rPr lang="ru-RU" sz="2000" dirty="0"/>
              <a:t>возможность работы с нерегулярными и </a:t>
            </a:r>
            <a:r>
              <a:rPr lang="ru-RU" sz="2000" dirty="0" smtClean="0"/>
              <a:t>неравномерными </a:t>
            </a:r>
            <a:r>
              <a:rPr lang="ru-RU" sz="2000" dirty="0"/>
              <a:t>временными рядами (с нерегулярными и неравномерными временными шагами);</a:t>
            </a:r>
          </a:p>
          <a:p>
            <a:pPr lvl="1"/>
            <a:r>
              <a:rPr lang="ru-RU" sz="2000" dirty="0"/>
              <a:t>хорошая производительность на многомерных </a:t>
            </a:r>
            <a:r>
              <a:rPr lang="ru-RU" sz="2000" dirty="0" smtClean="0"/>
              <a:t>рядах </a:t>
            </a:r>
            <a:r>
              <a:rPr lang="ru-RU" sz="2000" dirty="0"/>
              <a:t>с любым количеством </a:t>
            </a:r>
            <a:r>
              <a:rPr lang="ru-RU" sz="2000" dirty="0" smtClean="0"/>
              <a:t>признаков;</a:t>
            </a:r>
            <a:endParaRPr lang="ru-RU" sz="2000" dirty="0"/>
          </a:p>
          <a:p>
            <a:pPr lvl="1"/>
            <a:r>
              <a:rPr lang="ru-RU" sz="2000" dirty="0"/>
              <a:t>возможность делать долгосрочные многошаговые прогнозы.</a:t>
            </a:r>
          </a:p>
        </p:txBody>
      </p:sp>
    </p:spTree>
    <p:extLst>
      <p:ext uri="{BB962C8B-B14F-4D97-AF65-F5344CB8AC3E}">
        <p14:creationId xmlns:p14="http://schemas.microsoft.com/office/powerpoint/2010/main" val="38398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56852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230593"/>
            <a:ext cx="11374451" cy="5627405"/>
          </a:xfrm>
        </p:spPr>
        <p:txBody>
          <a:bodyPr>
            <a:noAutofit/>
          </a:bodyPr>
          <a:lstStyle/>
          <a:p>
            <a:pPr algn="l" rtl="0"/>
            <a:r>
              <a:rPr lang="ru-RU" sz="2000" dirty="0" smtClean="0"/>
              <a:t>Также может быть </a:t>
            </a:r>
            <a:r>
              <a:rPr lang="en-US" sz="2000" u="sng" dirty="0" err="1" smtClean="0"/>
              <a:t>двунаправленн</a:t>
            </a:r>
            <a:r>
              <a:rPr lang="ru-RU" sz="2000" u="sng" dirty="0" err="1" smtClean="0"/>
              <a:t>ая</a:t>
            </a:r>
            <a:r>
              <a:rPr lang="ru-RU" sz="2000" u="sng" dirty="0" smtClean="0"/>
              <a:t> расширенная свертка. 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4" y="1822053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3721" y="3810622"/>
            <a:ext cx="731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многомасштабного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предсказания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расширенной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свертк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ой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4" y="4252110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/>
              <a:t>1-d CNN. </a:t>
            </a:r>
            <a:r>
              <a:rPr lang="ru-RU" sz="3600" b="1" dirty="0"/>
              <a:t>Сеть глубокой временной свертки (</a:t>
            </a:r>
            <a:r>
              <a:rPr lang="ru-RU" sz="3600" b="1" dirty="0" err="1"/>
              <a:t>deepTCN</a:t>
            </a:r>
            <a:r>
              <a:rPr lang="en-US" sz="3600" b="1" dirty="0"/>
              <a:t>)</a:t>
            </a:r>
            <a:r>
              <a:rPr lang="ru-RU" altLang="ru-RU" sz="4000" b="1" dirty="0"/>
              <a:t>.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889726"/>
            <a:ext cx="5820896" cy="515311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Примером </a:t>
            </a:r>
            <a:r>
              <a:rPr lang="ru-RU" sz="2000" dirty="0" smtClean="0"/>
              <a:t>реализации </a:t>
            </a:r>
            <a:r>
              <a:rPr lang="ru-RU" sz="2000" dirty="0"/>
              <a:t>расширенной свертки является </a:t>
            </a:r>
            <a:r>
              <a:rPr lang="ru-RU" sz="2000" b="1" dirty="0"/>
              <a:t>сеть глубокой временной свертки (</a:t>
            </a:r>
            <a:r>
              <a:rPr lang="ru-RU" sz="2000" b="1" dirty="0" err="1"/>
              <a:t>deepTCN</a:t>
            </a:r>
            <a:r>
              <a:rPr lang="ru-RU" sz="2000" b="1" dirty="0"/>
              <a:t>)</a:t>
            </a:r>
            <a:r>
              <a:rPr lang="ru-RU" sz="2000" dirty="0"/>
              <a:t> .</a:t>
            </a:r>
          </a:p>
          <a:p>
            <a:pPr lvl="0"/>
            <a:r>
              <a:rPr lang="ru-RU" sz="2000" b="1" dirty="0"/>
              <a:t>Часть кодировщика: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сложенные расширенные </a:t>
            </a:r>
            <a:r>
              <a:rPr lang="ru-RU" sz="2000" dirty="0" smtClean="0"/>
              <a:t>свертки </a:t>
            </a:r>
            <a:r>
              <a:rPr lang="ru-RU" sz="2000" dirty="0"/>
              <a:t>построены для фиксации долгосрочных временных зависимостей;</a:t>
            </a:r>
          </a:p>
          <a:p>
            <a:pPr lvl="0"/>
            <a:r>
              <a:rPr lang="ru-RU" sz="2000" b="1" dirty="0"/>
              <a:t>Часть декодера: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вариант остаточного блока предназначен для взаимодействия как исторических, так и будущих </a:t>
            </a:r>
            <a:r>
              <a:rPr lang="ru-RU" sz="2000" dirty="0" smtClean="0"/>
              <a:t>данных.</a:t>
            </a:r>
            <a:endParaRPr lang="ru-RU" sz="2000" dirty="0"/>
          </a:p>
          <a:p>
            <a:pPr lvl="0"/>
            <a:r>
              <a:rPr lang="ru-RU" sz="2000" dirty="0"/>
              <a:t>На рисунке ниже 𝑋 - экзогенные факторы, </a:t>
            </a:r>
            <a:r>
              <a:rPr lang="ru-RU" sz="2000" dirty="0" smtClean="0"/>
              <a:t>𝑦 </a:t>
            </a:r>
            <a:r>
              <a:rPr lang="ru-RU" sz="2000" dirty="0"/>
              <a:t>- входы; ℎ - скрытое состояние, а </a:t>
            </a:r>
            <a:r>
              <a:rPr lang="ru-RU" sz="2000" dirty="0" smtClean="0"/>
              <a:t>𝑘 </a:t>
            </a:r>
            <a:r>
              <a:rPr lang="ru-RU" sz="2000" dirty="0"/>
              <a:t>- </a:t>
            </a:r>
            <a:r>
              <a:rPr lang="ru-RU" sz="2000" dirty="0" smtClean="0"/>
              <a:t>рецептивное </a:t>
            </a:r>
            <a:r>
              <a:rPr lang="ru-RU" sz="2000" dirty="0"/>
              <a:t>поле.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Рекуррентные нейронные сети (RNN)</a:t>
            </a:r>
            <a:r>
              <a:rPr lang="ru-RU" sz="2000" dirty="0"/>
              <a:t>  исторически использовались при моделировании последовательностей, давая хорошие результаты по множеству задач.</a:t>
            </a:r>
          </a:p>
          <a:p>
            <a:pPr lvl="0"/>
            <a:r>
              <a:rPr lang="ru-RU" sz="2000" dirty="0"/>
              <a:t>Традиционное применение RNN - обработка естественного языка.</a:t>
            </a:r>
          </a:p>
          <a:p>
            <a:pPr lvl="0"/>
            <a:r>
              <a:rPr lang="ru-RU" sz="2000" dirty="0"/>
              <a:t>Однако в последние годы для приложений временного прогнозирования было разработано много архитектур на основе RNN.</a:t>
            </a:r>
          </a:p>
          <a:p>
            <a:pPr lvl="0"/>
            <a:r>
              <a:rPr lang="ru-RU" sz="2000" dirty="0"/>
              <a:t>Упомянутая выше популярность в обработке последовательностей связана с тем, что ячейки RNN содержат состояние внутренней памяти, которое действует как сжатое резюме прошлой информации.</a:t>
            </a:r>
          </a:p>
          <a:p>
            <a:pPr lvl="0"/>
            <a:r>
              <a:rPr lang="ru-RU" sz="2000" dirty="0"/>
              <a:t>Пример работы RNN для задачи «многие к одному» временных рядов (три входа и 1 выход) с некоторым скрытым состоянием s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11" y="3879790"/>
            <a:ext cx="3973095" cy="2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/>
              <a:t>Рецидивирующий нейронный </a:t>
            </a:r>
            <a:r>
              <a:rPr lang="en-US" b="1" dirty="0" smtClean="0"/>
              <a:t>сети. 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459910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Одна из  </a:t>
            </a:r>
            <a:r>
              <a:rPr lang="ru-RU" sz="2000" b="1" dirty="0"/>
              <a:t>основных проблем простых RNN (</a:t>
            </a:r>
            <a:r>
              <a:rPr lang="ru-RU" sz="2000" b="1" dirty="0" err="1"/>
              <a:t>vanilla</a:t>
            </a:r>
            <a:r>
              <a:rPr lang="ru-RU" sz="2000" b="1" dirty="0"/>
              <a:t> RNN)</a:t>
            </a:r>
            <a:r>
              <a:rPr lang="ru-RU" sz="2000" dirty="0"/>
              <a:t>  - это  </a:t>
            </a:r>
            <a:r>
              <a:rPr lang="ru-RU" sz="2000" b="1" dirty="0"/>
              <a:t>взрыв веса (или градиента) и </a:t>
            </a:r>
            <a:r>
              <a:rPr lang="ru-RU" sz="2000" b="1" dirty="0" smtClean="0"/>
              <a:t>вымывание градиента</a:t>
            </a:r>
            <a:r>
              <a:rPr lang="ru-RU" sz="2000" dirty="0" smtClean="0"/>
              <a:t>,</a:t>
            </a:r>
            <a:endParaRPr lang="ru-RU" sz="2000" dirty="0"/>
          </a:p>
          <a:p>
            <a:pPr lvl="1">
              <a:spcBef>
                <a:spcPts val="0"/>
              </a:spcBef>
            </a:pPr>
            <a:r>
              <a:rPr lang="ru-RU" sz="2000" dirty="0"/>
              <a:t>когда обрабатывается длинная последовательность.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Таким образом, только некоторая часть серии может быть обработана как вход RNN.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Решением этой простой проблемы RNN</a:t>
            </a:r>
            <a:r>
              <a:rPr lang="ru-RU" sz="2000" dirty="0"/>
              <a:t>  являются</a:t>
            </a:r>
            <a:r>
              <a:rPr lang="ru-RU" sz="2000" dirty="0" smtClean="0"/>
              <a:t>:</a:t>
            </a:r>
          </a:p>
          <a:p>
            <a:pPr lvl="0">
              <a:spcBef>
                <a:spcPts val="0"/>
              </a:spcBef>
            </a:pPr>
            <a:r>
              <a:rPr lang="ru-RU" sz="2000" dirty="0" smtClean="0"/>
              <a:t>усечение обучение (усеченное </a:t>
            </a:r>
            <a:r>
              <a:rPr lang="ru-RU" sz="2000" dirty="0"/>
              <a:t>обратное распространение).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двунаправленное обучение (если возможно).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расширенное </a:t>
            </a:r>
            <a:r>
              <a:rPr lang="ru-RU" sz="2000" dirty="0" err="1"/>
              <a:t>темпоральное</a:t>
            </a:r>
            <a:r>
              <a:rPr lang="ru-RU" sz="2000" dirty="0"/>
              <a:t> обучение.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использование продвинутых рекуррентных сетей (LSTM, GRU и др.).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регуляризация обучения (отсев, </a:t>
            </a:r>
            <a:r>
              <a:rPr lang="ru-RU" sz="2000" dirty="0" err="1" smtClean="0"/>
              <a:t>батч</a:t>
            </a:r>
            <a:r>
              <a:rPr lang="ru-RU" sz="2000" dirty="0" smtClean="0"/>
              <a:t>-норма</a:t>
            </a:r>
            <a:r>
              <a:rPr lang="ru-RU" sz="2000" dirty="0"/>
              <a:t>, L1, </a:t>
            </a:r>
            <a:r>
              <a:rPr lang="ru-RU" sz="2000" dirty="0" smtClean="0"/>
              <a:t>L2,ограничение  </a:t>
            </a:r>
            <a:r>
              <a:rPr lang="ru-RU" sz="2000" dirty="0"/>
              <a:t>градиентные (или его </a:t>
            </a:r>
            <a:r>
              <a:rPr lang="ru-RU" sz="2000" dirty="0" smtClean="0"/>
              <a:t>нормы), </a:t>
            </a:r>
            <a:r>
              <a:rPr lang="ru-RU" sz="2000" dirty="0"/>
              <a:t>функции активации </a:t>
            </a:r>
            <a:r>
              <a:rPr lang="ru-RU" sz="2000" dirty="0" smtClean="0"/>
              <a:t>с </a:t>
            </a:r>
            <a:r>
              <a:rPr lang="ru-RU" sz="2000" dirty="0" err="1" smtClean="0"/>
              <a:t>самонормализацией</a:t>
            </a:r>
            <a:r>
              <a:rPr lang="ru-RU" sz="2000" dirty="0" smtClean="0"/>
              <a:t> </a:t>
            </a:r>
            <a:r>
              <a:rPr lang="ru-RU" sz="2000" dirty="0"/>
              <a:t>и т. д.).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4009790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усеченного обратного распространения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2" y="4631831"/>
            <a:ext cx="5467350" cy="191452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569814" y="4123565"/>
            <a:ext cx="3501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двунаправленного обучения</a:t>
            </a:r>
            <a:endParaRPr lang="ru-RU" dirty="0"/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596053"/>
            <a:ext cx="5384510" cy="19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4288851"/>
            <a:ext cx="3944382" cy="24431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/>
              <a:t>Рекуррентные нейронные сети. Примеры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Пример </a:t>
            </a:r>
            <a:r>
              <a:rPr lang="en-US" sz="2000" dirty="0" err="1"/>
              <a:t>расширенного</a:t>
            </a:r>
            <a:r>
              <a:rPr lang="en-US" sz="2000" dirty="0"/>
              <a:t> </a:t>
            </a:r>
            <a:r>
              <a:rPr lang="en-US" sz="2000" dirty="0" err="1" smtClean="0"/>
              <a:t>обучения</a:t>
            </a:r>
            <a:r>
              <a:rPr lang="en-US" sz="2000" dirty="0" smtClean="0"/>
              <a:t> RNN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122955"/>
            <a:ext cx="5867400" cy="2331021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67468" y="3398285"/>
            <a:ext cx="10833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</a:rPr>
              <a:t>Сети с долгой краткосрочной памятью (LSTM) </a:t>
            </a:r>
            <a:r>
              <a:rPr lang="en-US" dirty="0">
                <a:solidFill>
                  <a:srgbClr val="000000"/>
                </a:solidFill>
              </a:rPr>
              <a:t>были разработаны для устранения ограничений длинной памяти RNN. Это достигается за счет использования состояния ячейки, в котором хранится отдельная долгосрочная и краткосрочная информация, модулируемая через серию вентилей.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264" y="4288851"/>
            <a:ext cx="6485901" cy="2365446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709" y="1635976"/>
            <a:ext cx="4550999" cy="1471612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327775" y="8929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GRU </a:t>
            </a:r>
            <a:r>
              <a:rPr lang="ru-RU" dirty="0" smtClean="0"/>
              <a:t>может </a:t>
            </a:r>
            <a:r>
              <a:rPr lang="ru-RU" dirty="0"/>
              <a:t>рассматриваться как альтернатива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для LSTM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51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/>
            <a:r>
              <a:rPr lang="en-US" sz="4000" b="1" dirty="0" smtClean="0"/>
              <a:t>RNN. </a:t>
            </a:r>
            <a:r>
              <a:rPr lang="ru-RU" sz="4000" b="1" dirty="0" smtClean="0"/>
              <a:t>Итеративная </a:t>
            </a:r>
            <a:r>
              <a:rPr lang="ru-RU" altLang="ru-RU" sz="4000" b="1" dirty="0" smtClean="0"/>
              <a:t>Авторегрессия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Итеративное обучение</a:t>
            </a:r>
            <a:r>
              <a:rPr lang="ru-RU" sz="2000" dirty="0"/>
              <a:t>  - это развитие идеи </a:t>
            </a:r>
            <a:r>
              <a:rPr lang="ru-RU" sz="2000" dirty="0" smtClean="0"/>
              <a:t>повторяющегося </a:t>
            </a:r>
            <a:r>
              <a:rPr lang="ru-RU" sz="2000" dirty="0"/>
              <a:t>обучения, предназначенной для </a:t>
            </a:r>
            <a:r>
              <a:rPr lang="ru-RU" sz="2000" dirty="0" smtClean="0"/>
              <a:t>временных </a:t>
            </a:r>
            <a:r>
              <a:rPr lang="ru-RU" sz="2000" dirty="0"/>
              <a:t>рядов.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Основная идея итеративного обучения</a:t>
            </a:r>
            <a:r>
              <a:rPr lang="ru-RU" sz="2000" dirty="0"/>
              <a:t>  заключается в использовании принципа авторегрессии в рекуррентной сетевой структуре.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В отличие от традиционного (прямого) метода в итеративном обучении, серия учит предсказывать только на один шаг вперед на этапе обучения (обратите внимание, что скрытое состояние также сохраняется).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На этапе проверки сеть использует свои предыдущие прогнозы в качестве дополнительных входных данных.</a:t>
            </a:r>
          </a:p>
          <a:p>
            <a:pPr lvl="0">
              <a:spcBef>
                <a:spcPts val="0"/>
              </a:spcBef>
            </a:pPr>
            <a:r>
              <a:rPr lang="ru-RU" sz="2000" dirty="0" err="1"/>
              <a:t>Многогоризонтные</a:t>
            </a:r>
            <a:r>
              <a:rPr lang="ru-RU" sz="2000" dirty="0"/>
              <a:t> прогнозы создаются путем рекурсивной подачи выборок </a:t>
            </a:r>
            <a:r>
              <a:rPr lang="ru-RU" sz="2000" dirty="0" smtClean="0"/>
              <a:t>(</a:t>
            </a:r>
            <a:r>
              <a:rPr lang="ru-RU" sz="2000" dirty="0"/>
              <a:t>одношаговый прогноз) в будущие временные шаги (путем повторения процедуры вывода</a:t>
            </a:r>
            <a:r>
              <a:rPr lang="ru-RU" sz="2000" dirty="0" smtClean="0"/>
              <a:t>).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b="48945"/>
          <a:stretch/>
        </p:blipFill>
        <p:spPr>
          <a:xfrm>
            <a:off x="1069975" y="4506497"/>
            <a:ext cx="4039140" cy="17705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t="52746"/>
          <a:stretch/>
        </p:blipFill>
        <p:spPr>
          <a:xfrm>
            <a:off x="6683391" y="4438130"/>
            <a:ext cx="4028493" cy="16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/>
            <a:r>
              <a:rPr lang="en-US" sz="4000" b="1" dirty="0" smtClean="0"/>
              <a:t>RNN. </a:t>
            </a:r>
            <a:r>
              <a:rPr lang="ru-RU" sz="4000" b="1" dirty="0" smtClean="0"/>
              <a:t>Итеративная </a:t>
            </a:r>
            <a:r>
              <a:rPr lang="ru-RU" altLang="ru-RU" sz="4000" b="1" dirty="0" smtClean="0"/>
              <a:t>Авторегрессия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1005865"/>
            <a:ext cx="11832935" cy="5806346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 smtClean="0"/>
              <a:t>Прямой </a:t>
            </a:r>
            <a:r>
              <a:rPr lang="ru-RU" sz="2000" b="1" dirty="0"/>
              <a:t>подход</a:t>
            </a:r>
            <a:r>
              <a:rPr lang="ru-RU" sz="2000" dirty="0"/>
              <a:t>  (традиционный) обычно представляет собой архитектуру «последовательность-последовательность», в которой используется кодер для обобщения прошлой информации (т. Е. Цели, наблюдаемые входные данные и априори известные входные данные) и декодер для объединения их с известными будущими входными данными.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Недостаток прямого подхода заключается в том, что  </a:t>
            </a:r>
            <a:r>
              <a:rPr lang="ru-RU" sz="2000" u="sng" dirty="0"/>
              <a:t>при устранении необходимости в рекурсии прямые методы требуют указания максимального горизонта прогноза, причем прогнозы делаются только через заранее определенные дискретные интервалы.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b="48945"/>
          <a:stretch/>
        </p:blipFill>
        <p:spPr>
          <a:xfrm>
            <a:off x="917575" y="3438272"/>
            <a:ext cx="4039140" cy="17705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t="52746"/>
          <a:stretch/>
        </p:blipFill>
        <p:spPr>
          <a:xfrm>
            <a:off x="6188365" y="3438272"/>
            <a:ext cx="4028493" cy="16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smtClean="0"/>
              <a:t>RNN. </a:t>
            </a:r>
            <a:r>
              <a:rPr lang="en-US" sz="4000" b="1" dirty="0" err="1"/>
              <a:t>Глубокая</a:t>
            </a:r>
            <a:r>
              <a:rPr lang="en-US" sz="4000" b="1" dirty="0"/>
              <a:t> </a:t>
            </a:r>
            <a:r>
              <a:rPr lang="en-US" sz="4000" b="1" dirty="0" smtClean="0"/>
              <a:t>AR </a:t>
            </a:r>
            <a:r>
              <a:rPr lang="ru-RU" sz="4000" b="1" dirty="0" smtClean="0"/>
              <a:t>сеть</a:t>
            </a:r>
            <a:endParaRPr lang="en-US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Сеть </a:t>
            </a:r>
            <a:r>
              <a:rPr lang="ru-RU" sz="2000" dirty="0" err="1"/>
              <a:t>Deep</a:t>
            </a:r>
            <a:r>
              <a:rPr lang="ru-RU" sz="2000" dirty="0"/>
              <a:t> AR - самая известная реализация  </a:t>
            </a:r>
            <a:r>
              <a:rPr lang="ru-RU" sz="2000" u="sng" dirty="0"/>
              <a:t>итеративного обучения в сочетании с </a:t>
            </a:r>
            <a:r>
              <a:rPr lang="ru-RU" sz="2000" u="sng" dirty="0" err="1"/>
              <a:t>lstm</a:t>
            </a:r>
            <a:r>
              <a:rPr lang="ru-RU" sz="2000" u="sng" dirty="0"/>
              <a:t>-ячейками и так называемым </a:t>
            </a:r>
            <a:r>
              <a:rPr lang="ru-RU" sz="2000" b="1" u="sng" dirty="0"/>
              <a:t>вероятностным обучением</a:t>
            </a:r>
            <a:r>
              <a:rPr lang="ru-RU" sz="2000" u="sng" dirty="0"/>
              <a:t> с учителем </a:t>
            </a:r>
            <a:r>
              <a:rPr lang="ru-RU" sz="2000" b="1" u="sng" dirty="0" smtClean="0"/>
              <a:t>.</a:t>
            </a:r>
            <a:endParaRPr lang="ru-RU" sz="2000" dirty="0"/>
          </a:p>
          <a:p>
            <a:pPr lvl="0"/>
            <a:r>
              <a:rPr lang="ru-RU" sz="2000" dirty="0"/>
              <a:t>Официальное представление архитектуры </a:t>
            </a:r>
            <a:r>
              <a:rPr lang="ru-RU" sz="2000" dirty="0" err="1"/>
              <a:t>Deep</a:t>
            </a:r>
            <a:r>
              <a:rPr lang="ru-RU" sz="2000" dirty="0"/>
              <a:t> </a:t>
            </a:r>
            <a:r>
              <a:rPr lang="ru-RU" sz="2000" dirty="0" smtClean="0"/>
              <a:t>AR слева, обучение (выше) </a:t>
            </a:r>
            <a:r>
              <a:rPr lang="ru-RU" sz="2000" dirty="0"/>
              <a:t>и </a:t>
            </a:r>
            <a:r>
              <a:rPr lang="ru-RU" sz="2000" dirty="0" smtClean="0"/>
              <a:t>тестирование (ниже).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r="50098"/>
          <a:stretch/>
        </p:blipFill>
        <p:spPr>
          <a:xfrm>
            <a:off x="155575" y="1729987"/>
            <a:ext cx="3578947" cy="1942424"/>
          </a:xfrm>
          <a:prstGeom prst="rect">
            <a:avLst/>
          </a:prstGeom>
        </p:spPr>
      </p:pic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29" y="1667043"/>
            <a:ext cx="8427829" cy="462259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2"/>
          <a:srcRect l="50607"/>
          <a:stretch/>
        </p:blipFill>
        <p:spPr>
          <a:xfrm>
            <a:off x="307975" y="3540723"/>
            <a:ext cx="3249354" cy="17816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2365" y="5746989"/>
            <a:ext cx="9530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  </a:t>
            </a:r>
            <a:r>
              <a:rPr lang="ru-RU" b="1" dirty="0"/>
              <a:t>вероятностном обучении</a:t>
            </a:r>
            <a:r>
              <a:rPr lang="ru-RU" dirty="0"/>
              <a:t>  мы пытаемся не только спрогнозировать одно значение прогноза, но и его дисперсию. Другими словами, мы пытаемся построить какое-то распределение и минимизировать сумму его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368528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</a:t>
            </a:r>
            <a:r>
              <a:rPr lang="en-US" sz="4000" b="1" dirty="0" err="1"/>
              <a:t>Глубокая</a:t>
            </a:r>
            <a:r>
              <a:rPr lang="en-US" sz="4000" b="1" dirty="0"/>
              <a:t> AR </a:t>
            </a:r>
            <a:r>
              <a:rPr lang="ru-RU" sz="4000" b="1" dirty="0"/>
              <a:t>сеть</a:t>
            </a:r>
            <a:endParaRPr lang="en-US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Преимущества </a:t>
            </a:r>
            <a:r>
              <a:rPr lang="ru-RU" sz="2000" b="1" dirty="0" err="1"/>
              <a:t>DeepAR</a:t>
            </a:r>
            <a:endParaRPr lang="ru-RU" sz="2000" dirty="0"/>
          </a:p>
          <a:p>
            <a:pPr lvl="0"/>
            <a:r>
              <a:rPr lang="ru-RU" sz="2000" dirty="0"/>
              <a:t>возможность обучения нескольких сотен или тысяч временных рядов одновременно, значительная масштабируемость модели.</a:t>
            </a:r>
          </a:p>
          <a:p>
            <a:pPr lvl="0"/>
            <a:r>
              <a:rPr lang="ru-RU" sz="2000" dirty="0" smtClean="0"/>
              <a:t>Модель </a:t>
            </a:r>
            <a:r>
              <a:rPr lang="ru-RU" sz="2000" dirty="0"/>
              <a:t>изучает сезонное поведение по заданным </a:t>
            </a:r>
            <a:r>
              <a:rPr lang="ru-RU" sz="2000" dirty="0" err="1"/>
              <a:t>ковариатам</a:t>
            </a:r>
            <a:r>
              <a:rPr lang="ru-RU" sz="2000" dirty="0"/>
              <a:t> во временных рядах.</a:t>
            </a:r>
          </a:p>
          <a:p>
            <a:pPr lvl="0"/>
            <a:r>
              <a:rPr lang="ru-RU" sz="2000" dirty="0"/>
              <a:t>Модель </a:t>
            </a:r>
            <a:r>
              <a:rPr lang="ru-RU" sz="2000" dirty="0" smtClean="0"/>
              <a:t>может </a:t>
            </a:r>
            <a:r>
              <a:rPr lang="ru-RU" sz="2000" dirty="0" err="1" smtClean="0"/>
              <a:t>предсказыать</a:t>
            </a:r>
            <a:r>
              <a:rPr lang="ru-RU" sz="2000" dirty="0" smtClean="0"/>
              <a:t> данные с </a:t>
            </a:r>
            <a:r>
              <a:rPr lang="ru-RU" sz="2000" dirty="0"/>
              <a:t>небольшой историей.</a:t>
            </a:r>
          </a:p>
          <a:p>
            <a:pPr lvl="0"/>
            <a:r>
              <a:rPr lang="ru-RU" sz="2000" dirty="0"/>
              <a:t>Разнообразие функций правдоподобия: </a:t>
            </a:r>
            <a:r>
              <a:rPr lang="ru-RU" sz="2000" dirty="0" err="1"/>
              <a:t>DeepAR</a:t>
            </a:r>
            <a:r>
              <a:rPr lang="ru-RU" sz="2000" dirty="0"/>
              <a:t> не использует </a:t>
            </a:r>
            <a:r>
              <a:rPr lang="ru-RU" sz="2000" dirty="0" err="1"/>
              <a:t>гауссовский</a:t>
            </a:r>
            <a:r>
              <a:rPr lang="ru-RU" sz="2000" dirty="0"/>
              <a:t> шум для обеспечения гибкости данных.</a:t>
            </a:r>
          </a:p>
          <a:p>
            <a:pPr lvl="0"/>
            <a:r>
              <a:rPr lang="ru-RU" sz="2000" b="1" dirty="0"/>
              <a:t>Недостатки </a:t>
            </a:r>
            <a:r>
              <a:rPr lang="ru-RU" sz="2000" b="1" dirty="0" err="1"/>
              <a:t>DeepAR</a:t>
            </a:r>
            <a:endParaRPr lang="ru-RU" sz="2000" dirty="0"/>
          </a:p>
          <a:p>
            <a:pPr lvl="0"/>
            <a:r>
              <a:rPr lang="ru-RU" sz="2000" dirty="0"/>
              <a:t>Требуется полный набор данных при создании новых прогнозов.</a:t>
            </a:r>
          </a:p>
          <a:p>
            <a:pPr lvl="0"/>
            <a:r>
              <a:rPr lang="ru-RU" sz="2000" dirty="0"/>
              <a:t>Нет настройки модели для отдельных временных рядов.</a:t>
            </a:r>
          </a:p>
          <a:p>
            <a:pPr lvl="0"/>
            <a:r>
              <a:rPr lang="ru-RU" sz="2000" dirty="0"/>
              <a:t>Данные должны быть отформатированы определенным образом, рекомендованным разработчиком.</a:t>
            </a:r>
          </a:p>
          <a:p>
            <a:pPr lvl="0"/>
            <a:r>
              <a:rPr lang="ru-RU" sz="2000" dirty="0"/>
              <a:t>Позволяют получить </a:t>
            </a:r>
            <a:r>
              <a:rPr lang="ru-RU" sz="2000" dirty="0" smtClean="0"/>
              <a:t>сравнительно </a:t>
            </a:r>
            <a:r>
              <a:rPr lang="ru-RU" sz="2000" dirty="0"/>
              <a:t>высокую производительность только на огромном объекте объединенных данных. </a:t>
            </a:r>
            <a:endParaRPr lang="ru-RU" sz="2000" dirty="0" smtClean="0"/>
          </a:p>
          <a:p>
            <a:pPr lvl="0"/>
            <a:r>
              <a:rPr lang="ru-RU" sz="2000" dirty="0" smtClean="0"/>
              <a:t>Точность </a:t>
            </a:r>
            <a:r>
              <a:rPr lang="ru-RU" sz="2000" dirty="0"/>
              <a:t>для определенных рядов данных (или небольшого количества рядов) ниже, чем для ARIMA и ETS.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6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Сеть на основе внимания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u="sng" dirty="0"/>
              <a:t>Внимание - механизм улучшения долгосрочного обучения зависимостям в нейронной сети.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dirty="0"/>
              <a:t>Механизм внимания дает несколько ключевых </a:t>
            </a:r>
            <a:r>
              <a:rPr lang="ru-RU" sz="2000" dirty="0" smtClean="0"/>
              <a:t>преимуществ – 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позволяют </a:t>
            </a:r>
            <a:r>
              <a:rPr lang="ru-RU" sz="2000" dirty="0" err="1" smtClean="0"/>
              <a:t>онпгирвать</a:t>
            </a:r>
            <a:r>
              <a:rPr lang="ru-RU" sz="2000" dirty="0" smtClean="0"/>
              <a:t> на любые значимые редкие события.</a:t>
            </a:r>
            <a:endParaRPr lang="ru-RU" sz="2000" dirty="0"/>
          </a:p>
          <a:p>
            <a:pPr lvl="2">
              <a:spcBef>
                <a:spcPts val="0"/>
              </a:spcBef>
            </a:pPr>
            <a:r>
              <a:rPr lang="ru-RU" sz="1600" dirty="0"/>
              <a:t>Например, в приложениях для прогнозирования </a:t>
            </a:r>
            <a:r>
              <a:rPr lang="ru-RU" sz="1600" dirty="0" smtClean="0"/>
              <a:t>розничной торговли сюда входят праздничные или рекламные периоды</a:t>
            </a:r>
            <a:r>
              <a:rPr lang="ru-RU" sz="1600" dirty="0"/>
              <a:t>, которые </a:t>
            </a:r>
            <a:r>
              <a:rPr lang="ru-RU" sz="1600" dirty="0" smtClean="0"/>
              <a:t>могут </a:t>
            </a:r>
            <a:r>
              <a:rPr lang="ru-RU" sz="1600" dirty="0"/>
              <a:t>положительно повлиять на продажи.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изучать </a:t>
            </a:r>
            <a:r>
              <a:rPr lang="ru-RU" sz="2000" dirty="0"/>
              <a:t>последовательности контролируемой длины (довольно длинные последовательности)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работать как регуляризация, чтобы избежать исчезновения градиента и взрыва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позволяет исключить повторяющиеся </a:t>
            </a:r>
            <a:r>
              <a:rPr lang="ru-RU" sz="2000" dirty="0" smtClean="0"/>
              <a:t>признаки </a:t>
            </a:r>
            <a:r>
              <a:rPr lang="ru-RU" sz="2000" dirty="0"/>
              <a:t>(в трансформаторах), заменив его на кодировку позиций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Первой попыткой </a:t>
            </a:r>
            <a:r>
              <a:rPr lang="ru-RU" sz="2000" dirty="0" smtClean="0"/>
              <a:t>создания </a:t>
            </a:r>
            <a:r>
              <a:rPr lang="ru-RU" sz="2000" dirty="0"/>
              <a:t>внимание было  </a:t>
            </a:r>
            <a:r>
              <a:rPr lang="ru-RU" sz="2000" dirty="0" err="1"/>
              <a:t>Attention</a:t>
            </a:r>
            <a:r>
              <a:rPr lang="ru-RU" sz="2000" dirty="0"/>
              <a:t> </a:t>
            </a:r>
            <a:r>
              <a:rPr lang="ru-RU" sz="2000" dirty="0" err="1"/>
              <a:t>for</a:t>
            </a:r>
            <a:r>
              <a:rPr lang="ru-RU" sz="2000" dirty="0"/>
              <a:t> Seq2Seq RNN </a:t>
            </a:r>
            <a:r>
              <a:rPr lang="ru-RU" sz="2000" dirty="0" err="1"/>
              <a:t>Model</a:t>
            </a:r>
            <a:r>
              <a:rPr lang="ru-RU" sz="2000" dirty="0"/>
              <a:t> ( модель кодировщика-декодера </a:t>
            </a:r>
            <a:r>
              <a:rPr lang="ru-RU" sz="2000" dirty="0" err="1"/>
              <a:t>rnn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В простой (или наивной) реализации seq2seq модель состоит из двух частей: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кодировщик (извлечение признаков)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 декодер, который инициализируется вектором контекста для выдачи преобразованного вывода.</a:t>
            </a:r>
          </a:p>
          <a:p>
            <a:pPr>
              <a:spcBef>
                <a:spcPts val="0"/>
              </a:spcBef>
            </a:pPr>
            <a:r>
              <a:rPr lang="ru-RU" sz="2000" u="sng" dirty="0"/>
              <a:t>В простейшем случае последние состояния сети кодера используются в качестве состояния дополнительной информации </a:t>
            </a:r>
            <a:r>
              <a:rPr lang="ru-RU" sz="2000" u="sng" dirty="0" smtClean="0"/>
              <a:t>декодера,</a:t>
            </a:r>
            <a:r>
              <a:rPr lang="ru-RU" sz="2000" u="sng" dirty="0"/>
              <a:t> однако часто он забывает самую раннюю часть после завершения обработки всего ввода</a:t>
            </a:r>
            <a:r>
              <a:rPr lang="ru-RU" sz="2000" u="sng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sz="2000" i="1" dirty="0" smtClean="0"/>
              <a:t>Примечание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i="1" dirty="0"/>
              <a:t>Потенциальная проблема с этим подходом кодер-декодер заключается в том, что нейронная сеть должна иметь возможность сжимать всю необходимую информацию </a:t>
            </a:r>
            <a:r>
              <a:rPr lang="ru-RU" sz="2000" i="1" dirty="0" smtClean="0"/>
              <a:t>исходной последовательности в </a:t>
            </a:r>
            <a:r>
              <a:rPr lang="ru-RU" sz="2000" i="1" dirty="0"/>
              <a:t>вектор фиксированной длины.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72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85158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Традиционное машинное обучение </a:t>
            </a:r>
            <a:br>
              <a:rPr lang="ru-RU" b="1" dirty="0"/>
            </a:br>
            <a:r>
              <a:rPr lang="ru-RU" b="1" dirty="0"/>
              <a:t>и глубокие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7591" y="1143000"/>
            <a:ext cx="11374451" cy="5394959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1800" b="1" dirty="0" err="1" smtClean="0"/>
              <a:t>Полносвязные</a:t>
            </a:r>
            <a:r>
              <a:rPr lang="ru-RU" sz="1800" b="1" dirty="0" smtClean="0"/>
              <a:t> сети (FCN</a:t>
            </a:r>
            <a:r>
              <a:rPr lang="ru-RU" sz="1800" b="1" dirty="0"/>
              <a:t>)</a:t>
            </a:r>
            <a:endParaRPr lang="ru-RU" sz="1800" dirty="0"/>
          </a:p>
          <a:p>
            <a:pPr lvl="1">
              <a:spcBef>
                <a:spcPts val="0"/>
              </a:spcBef>
            </a:pPr>
            <a:r>
              <a:rPr lang="ru-RU" sz="1800" dirty="0"/>
              <a:t>Многослойный персептрон (MLP, FCNN);</a:t>
            </a:r>
          </a:p>
          <a:p>
            <a:pPr lvl="1">
              <a:spcBef>
                <a:spcPts val="0"/>
              </a:spcBef>
            </a:pPr>
            <a:r>
              <a:rPr lang="ru-RU" sz="1800" dirty="0" err="1"/>
              <a:t>Force-back</a:t>
            </a:r>
            <a:r>
              <a:rPr lang="ru-RU" sz="1800" dirty="0"/>
              <a:t> FCN;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Нелинейная </a:t>
            </a:r>
            <a:r>
              <a:rPr lang="ru-RU" sz="1800" dirty="0" err="1"/>
              <a:t>авторегрессионная</a:t>
            </a:r>
            <a:r>
              <a:rPr lang="ru-RU" sz="1800" dirty="0"/>
              <a:t> сеть (</a:t>
            </a:r>
            <a:r>
              <a:rPr lang="ru-RU" sz="1800" dirty="0" err="1"/>
              <a:t>nar</a:t>
            </a:r>
            <a:r>
              <a:rPr lang="ru-RU" sz="1800" dirty="0"/>
              <a:t>, </a:t>
            </a:r>
            <a:r>
              <a:rPr lang="ru-RU" sz="1800" dirty="0" err="1"/>
              <a:t>narx</a:t>
            </a:r>
            <a:r>
              <a:rPr lang="ru-RU" sz="1800" dirty="0"/>
              <a:t>, </a:t>
            </a:r>
            <a:r>
              <a:rPr lang="ru-RU" sz="1800" dirty="0" err="1"/>
              <a:t>narimax</a:t>
            </a:r>
            <a:r>
              <a:rPr lang="ru-RU" sz="1800" dirty="0"/>
              <a:t>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Некоторые </a:t>
            </a:r>
            <a:r>
              <a:rPr lang="en-US" sz="1800" dirty="0" smtClean="0"/>
              <a:t>Mixer-</a:t>
            </a:r>
            <a:r>
              <a:rPr lang="ru-RU" sz="1800" dirty="0" smtClean="0"/>
              <a:t>MLP </a:t>
            </a:r>
            <a:r>
              <a:rPr lang="ru-RU" sz="1800" dirty="0"/>
              <a:t>(трансформаторы без внимания).</a:t>
            </a:r>
          </a:p>
          <a:p>
            <a:pPr lvl="0">
              <a:spcBef>
                <a:spcPts val="0"/>
              </a:spcBef>
            </a:pPr>
            <a:r>
              <a:rPr lang="ru-RU" sz="1800" b="1" dirty="0" err="1"/>
              <a:t>Сверточная</a:t>
            </a:r>
            <a:r>
              <a:rPr lang="ru-RU" sz="1800" b="1" dirty="0"/>
              <a:t> нейронная сеть (CNN)</a:t>
            </a:r>
            <a:endParaRPr lang="ru-RU" sz="1800" dirty="0"/>
          </a:p>
          <a:p>
            <a:pPr lvl="1">
              <a:spcBef>
                <a:spcPts val="0"/>
              </a:spcBef>
            </a:pPr>
            <a:r>
              <a:rPr lang="ru-RU" sz="1800" dirty="0"/>
              <a:t>2d-conv для многомерных данных;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2d-conv для данных, преобразованных в 2-мерные (сегментация, скольжение, прочее);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1d-conv для скользящего оконного набора данных;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1d-wave-conv (расширенная свертка, случайная свертка, временная </a:t>
            </a:r>
            <a:r>
              <a:rPr lang="ru-RU" sz="1800" dirty="0" err="1"/>
              <a:t>сверточная</a:t>
            </a:r>
            <a:r>
              <a:rPr lang="ru-RU" sz="1800" dirty="0"/>
              <a:t> сеть (TCN)) для </a:t>
            </a:r>
            <a:r>
              <a:rPr lang="ru-RU" sz="1800" dirty="0" smtClean="0"/>
              <a:t>набора </a:t>
            </a:r>
            <a:r>
              <a:rPr lang="ru-RU" sz="1800" dirty="0"/>
              <a:t>данных</a:t>
            </a:r>
            <a:r>
              <a:rPr lang="ru-RU" sz="1800" dirty="0" smtClean="0"/>
              <a:t>;</a:t>
            </a:r>
            <a:endParaRPr lang="en-US" sz="1800" dirty="0" smtClean="0"/>
          </a:p>
          <a:p>
            <a:pPr lvl="0">
              <a:spcBef>
                <a:spcPts val="0"/>
              </a:spcBef>
            </a:pPr>
            <a:r>
              <a:rPr lang="ru-RU" sz="1800" b="1" dirty="0"/>
              <a:t>Рекуррентная нейронная сеть (RNN)</a:t>
            </a:r>
            <a:endParaRPr lang="ru-RU" sz="1800" dirty="0"/>
          </a:p>
          <a:p>
            <a:pPr lvl="1">
              <a:spcBef>
                <a:spcPts val="0"/>
              </a:spcBef>
            </a:pPr>
            <a:r>
              <a:rPr lang="ru-RU" sz="1800" dirty="0"/>
              <a:t>Простой подход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двунаправленный подход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многоуровневый или глубокий подход RNN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гибридный (Рекуррентная нейронная сеть + CNN) подход;</a:t>
            </a:r>
          </a:p>
          <a:p>
            <a:pPr lvl="0">
              <a:spcBef>
                <a:spcPts val="0"/>
              </a:spcBef>
            </a:pPr>
            <a:r>
              <a:rPr lang="ru-RU" sz="1800" b="1" dirty="0"/>
              <a:t>Модели на основе внимания</a:t>
            </a:r>
            <a:endParaRPr lang="ru-RU" sz="1800" dirty="0"/>
          </a:p>
          <a:p>
            <a:pPr lvl="1">
              <a:spcBef>
                <a:spcPts val="0"/>
              </a:spcBef>
            </a:pPr>
            <a:r>
              <a:rPr lang="ru-RU" sz="1800" dirty="0"/>
              <a:t>кодировщик внимания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 err="1"/>
              <a:t>Самовнимание</a:t>
            </a:r>
            <a:r>
              <a:rPr lang="ru-RU" sz="1800" dirty="0"/>
              <a:t> (LSTM, GLU, CNN);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Трансформаторная (CNN, FCN);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гибридный подход (CNN-внимание и т. д.).</a:t>
            </a:r>
          </a:p>
          <a:p>
            <a:pPr lvl="1">
              <a:spcBef>
                <a:spcPts val="0"/>
              </a:spcBef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31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  <a:endParaRPr lang="ru-RU" sz="2000" b="1" u="sng" dirty="0" smtClean="0"/>
          </a:p>
          <a:p>
            <a:pPr>
              <a:spcBef>
                <a:spcPts val="0"/>
              </a:spcBef>
            </a:pPr>
            <a:r>
              <a:rPr lang="ru-RU" sz="2000" b="1" dirty="0" smtClean="0"/>
              <a:t>Для </a:t>
            </a:r>
            <a:r>
              <a:rPr lang="ru-RU" sz="2000" b="1" dirty="0"/>
              <a:t>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87" y="3885756"/>
            <a:ext cx="3975147" cy="22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В изначальной задумке</a:t>
            </a:r>
            <a:r>
              <a:rPr lang="ru-RU" sz="2000" u="sng" dirty="0"/>
              <a:t> было предложено использовать персептрон с выходом </a:t>
            </a:r>
            <a:r>
              <a:rPr lang="ru-RU" sz="2000" u="sng" dirty="0" err="1"/>
              <a:t>soft-max</a:t>
            </a:r>
            <a:r>
              <a:rPr lang="ru-RU" sz="2000" u="sng" dirty="0"/>
              <a:t> </a:t>
            </a:r>
            <a:r>
              <a:rPr lang="ru-RU" sz="2000" u="sng" dirty="0" smtClean="0"/>
              <a:t>(для</a:t>
            </a:r>
            <a:r>
              <a:rPr lang="ru-RU" sz="2000" u="sng" dirty="0"/>
              <a:t> </a:t>
            </a:r>
            <a:r>
              <a:rPr lang="ru-RU" sz="2000" dirty="0"/>
              <a:t> 𝑐𝑖 </a:t>
            </a:r>
            <a:r>
              <a:rPr lang="ru-RU" sz="2000" u="sng" dirty="0"/>
              <a:t>) над вектором скрытого пространства модели seq2seq (последний слой кодировщика).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Веса </a:t>
            </a:r>
            <a:r>
              <a:rPr lang="ru-RU" sz="2000" dirty="0"/>
              <a:t>этих </a:t>
            </a:r>
            <a:r>
              <a:rPr lang="ru-RU" sz="2000" dirty="0" smtClean="0"/>
              <a:t>𝑎𝑖𝑗 </a:t>
            </a:r>
            <a:r>
              <a:rPr lang="ru-RU" sz="2000" dirty="0"/>
              <a:t>настраивается для каждого выходного элемента.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Другими словами</a:t>
            </a:r>
          </a:p>
          <a:p>
            <a:pPr lvl="0">
              <a:spcBef>
                <a:spcPts val="0"/>
              </a:spcBef>
            </a:pPr>
            <a:r>
              <a:rPr lang="ru-RU" sz="2000" b="1" u="sng" dirty="0"/>
              <a:t>Сеть внимания (или слой) представляет собой отношение между скрытым вектором и всей входной последовательностью.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В соответствии с исходной идеей вектор скрытого состояния 𝑐𝑡 для каждого выходного шага 𝑡 может быть вычислен как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вектор контекста - сумма скрытых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входной последовательности, взвешенной по оценкам выравнивания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кодировщика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декодера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баллы выравнивания присваиваются как балл - это степень обучения, в которой каждый результат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соответствует каждому входу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функция оценки, которая может быть разной, но здесь изначально предлагается одна показана (так называемое аддитивное внимание или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внимание). Декодер использует эти оценки внимания, чтобы решить, сколько внимания уделять вводу на каждом временном шаге декодирования.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  <a:blipFill>
                <a:blip r:embed="rId3"/>
                <a:stretch>
                  <a:fillRect l="-900" t="-1148" r="-500" b="-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9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Несколько </a:t>
            </a:r>
            <a:r>
              <a:rPr lang="en-US" b="1" dirty="0" err="1"/>
              <a:t>популярных</a:t>
            </a:r>
            <a:r>
              <a:rPr lang="en-US" b="1" dirty="0"/>
              <a:t> </a:t>
            </a:r>
            <a:r>
              <a:rPr lang="en-US" b="1" dirty="0" err="1" smtClean="0"/>
              <a:t>функци</a:t>
            </a:r>
            <a:r>
              <a:rPr lang="ru-RU" b="1" dirty="0" smtClean="0"/>
              <a:t>й внимания</a:t>
            </a:r>
            <a:r>
              <a:rPr lang="en-US" dirty="0" smtClean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Модификацией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подхода простого внимания является </a:t>
                </a:r>
                <a:r>
                  <a:rPr lang="en-US" sz="2000" b="1" dirty="0"/>
                  <a:t>слой самовнимания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Основная идея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это учиться </a:t>
                </a:r>
                <a:r>
                  <a:rPr lang="en-US" sz="2000" b="1" dirty="0" err="1"/>
                  <a:t>из</a:t>
                </a:r>
                <a:r>
                  <a:rPr lang="en-US" sz="2000" b="1" dirty="0"/>
                  <a:t> </a:t>
                </a:r>
                <a:r>
                  <a:rPr lang="en-US" sz="2000" b="1" dirty="0" err="1" smtClean="0"/>
                  <a:t>вход</a:t>
                </a:r>
                <a:r>
                  <a:rPr lang="ru-RU" sz="2000" b="1" dirty="0" err="1" smtClean="0"/>
                  <a:t>ных</a:t>
                </a:r>
                <a:r>
                  <a:rPr lang="ru-RU" sz="2000" b="1" dirty="0" smtClean="0"/>
                  <a:t> данных</a:t>
                </a:r>
                <a:r>
                  <a:rPr lang="en-US" sz="2000" b="1" dirty="0" smtClean="0"/>
                  <a:t>.</a:t>
                </a:r>
                <a:r>
                  <a:rPr lang="ru-RU" sz="2000" b="1" dirty="0" smtClean="0"/>
                  <a:t> 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Метод Самовнимания успешно использовался в самых разных задачах.</a:t>
                </a:r>
                <a:br>
                  <a:rPr lang="en-US" sz="2000" dirty="0"/>
                </a:br>
                <a:r>
                  <a:rPr lang="en-US" sz="2000" u="sng" dirty="0" err="1" smtClean="0"/>
                  <a:t>Главное</a:t>
                </a:r>
                <a:r>
                  <a:rPr lang="en-US" sz="2000" u="sng" dirty="0" smtClean="0"/>
                  <a:t> </a:t>
                </a:r>
                <a:r>
                  <a:rPr lang="en-US" sz="2000" u="sng" dirty="0"/>
                  <a:t>преимущество здесь в том, что вы </a:t>
                </a:r>
                <a:r>
                  <a:rPr lang="en-US" sz="2000" u="sng" dirty="0" err="1"/>
                  <a:t>можете</a:t>
                </a:r>
                <a:r>
                  <a:rPr lang="en-US" sz="2000" u="sng" dirty="0"/>
                  <a:t> </a:t>
                </a:r>
                <a:r>
                  <a:rPr lang="en-US" sz="2000" u="sng" dirty="0" err="1" smtClean="0"/>
                  <a:t>предварительн</a:t>
                </a:r>
                <a:r>
                  <a:rPr lang="ru-RU" sz="2000" u="sng" dirty="0" smtClean="0"/>
                  <a:t>о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 smtClean="0"/>
                  <a:t>трениров</a:t>
                </a:r>
                <a:r>
                  <a:rPr lang="ru-RU" sz="2000" u="sng" dirty="0" err="1" smtClean="0"/>
                  <a:t>ать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/>
                  <a:t>кодировщик</a:t>
                </a:r>
                <a:r>
                  <a:rPr lang="en-US" sz="2000" u="sng" dirty="0"/>
                  <a:t> </a:t>
                </a:r>
                <a:r>
                  <a:rPr lang="ru-RU" sz="2000" u="sng" dirty="0" smtClean="0"/>
                  <a:t>без учителя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В случае самовнимания мы можем упростить аддитивное внимание следующим </a:t>
                </a:r>
                <a:r>
                  <a:rPr lang="en-US" sz="2000" dirty="0" err="1"/>
                  <a:t>образом</a:t>
                </a:r>
                <a:r>
                  <a:rPr lang="en-US" sz="2000" dirty="0" smtClean="0"/>
                  <a:t>: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/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Таким образом, мы можем вычислить </a:t>
                </a:r>
                <a:r>
                  <a:rPr lang="en-US" sz="2000" dirty="0" err="1"/>
                  <a:t>представление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c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 матричной форме следующим образом: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матрица скрытых состояний;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вектор внимания;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- представление последовательности (вектор контекста).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5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Другой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способ объяснения самовнимания для каждого вектора контекста.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индексы по всей входной последовательности (здесь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Вес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не является параметром, как в обычной нейронной сети, а является производным от функции над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Например,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5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650795"/>
            <a:ext cx="5373260" cy="189644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сети самовосприятия для прогнозирования клинической диагностики на основе показателей пациента.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Схема кодера, основанная на самовнимании, для создания значений контекстного вектора для многомерных временных рядов.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00" y="2108926"/>
            <a:ext cx="3434735" cy="44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en-US" sz="2000" dirty="0" err="1" smtClean="0"/>
                  <a:t>Внимание</a:t>
                </a:r>
                <a:r>
                  <a:rPr lang="en-US" sz="2000" dirty="0" smtClean="0"/>
                  <a:t> "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/>
                  <a:t>" - это модификация самовнимания, предлагающая разбить каждый скрытый вектор.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в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и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такой, что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используются для расчета </a:t>
                </a:r>
                <a:r>
                  <a:rPr lang="en-US" sz="2000" dirty="0" err="1"/>
                  <a:t>распределения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внимания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 дополнительным вниманием: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длина окна внимания 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вектор единиц.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Затем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часть значений используется для получения контекстного представления.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Таким образом, мы вводим отдельные веса для текущего ввода и предыдущих вводов.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Вы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можете выбрать в качестве </a:t>
                </a:r>
                <a:r>
                  <a:rPr lang="en-US" sz="2000" dirty="0" err="1"/>
                  <a:t>ключаответзначение</a:t>
                </a:r>
                <a:r>
                  <a:rPr lang="en-US" sz="2000" dirty="0"/>
                  <a:t> исходя из вашей задачи. например, ключом может быть все, кроме последних значений, а значение - последнее значение последовательности.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1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6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ru-RU" sz="2000" b="1" i="1" dirty="0" smtClean="0"/>
                  <a:t>Внимание </a:t>
                </a:r>
                <a:r>
                  <a:rPr lang="en-US" sz="2000" b="1" i="1" dirty="0" err="1" smtClean="0"/>
                  <a:t>Запрос</a:t>
                </a:r>
                <a:r>
                  <a:rPr lang="ru-RU" sz="2000" b="1" i="1" dirty="0" smtClean="0"/>
                  <a:t>-</a:t>
                </a:r>
                <a:r>
                  <a:rPr lang="en-US" sz="2000" b="1" i="1" dirty="0" err="1" smtClean="0"/>
                  <a:t>ключ-значение</a:t>
                </a:r>
                <a:r>
                  <a:rPr lang="en-US" sz="2000" b="1" i="1" dirty="0" smtClean="0"/>
                  <a:t>  </a:t>
                </a:r>
                <a:endParaRPr lang="ru-RU" sz="2000" b="1" i="1" dirty="0"/>
              </a:p>
              <a:p>
                <a:pPr algn="l" rtl="0"/>
                <a:r>
                  <a:rPr lang="en-US" sz="2000" dirty="0" err="1" smtClean="0"/>
                  <a:t>Самовнимание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запрос</a:t>
                </a:r>
                <a:r>
                  <a:rPr lang="ru-RU" sz="2000" dirty="0" smtClean="0"/>
                  <a:t>-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было предложено, чтобы каждый входной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мо</a:t>
                </a:r>
                <a:r>
                  <a:rPr lang="ru-RU" sz="2000" dirty="0" smtClean="0"/>
                  <a:t>г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использоваться в операции внимания тремя различными способами: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Запрос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для вычисления весов для собственного вывода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для расчета весов для выхода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r>
                  <a:rPr lang="en-US" sz="2000" b="1" i="1" dirty="0" err="1"/>
                  <a:t>значение</a:t>
                </a:r>
                <a:r>
                  <a:rPr lang="en-US" sz="20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используется как часть взвешенной суммы для вычисления каждого выходного вектора после вычисления весов. </a:t>
                </a:r>
                <a:endParaRPr lang="ru-RU" sz="2000" dirty="0" smtClean="0"/>
              </a:p>
              <a:p>
                <a:r>
                  <a:rPr lang="en-US" sz="2000" dirty="0" err="1" smtClean="0"/>
                  <a:t>мы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можем ввести три вектора (полученные матрицей трех весов):</a:t>
                </a:r>
                <a:endParaRPr lang="ru-RU" sz="20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Все три матрицы весов должны иметь размерность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размер окна (или входа). В этом случае выходной вектор можно рассчитать как "</a:t>
                </a:r>
                <a:r>
                  <a:rPr lang="en-US" sz="2000" dirty="0" smtClean="0"/>
                  <a:t>масштабированный точечный продукт "</a:t>
                </a:r>
                <a:br>
                  <a:rPr lang="en-US" sz="2000" dirty="0" smtClean="0"/>
                </a:b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1" y="4554691"/>
            <a:ext cx="3387643" cy="21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300" b="1" dirty="0">
                <a:solidFill>
                  <a:srgbClr val="000000"/>
                </a:solidFill>
              </a:rPr>
              <a:t>Внимание </a:t>
            </a:r>
            <a:r>
              <a:rPr lang="ru-RU" sz="3300" b="1" dirty="0"/>
              <a:t>Пример временной свертки - </a:t>
            </a:r>
            <a:r>
              <a:rPr lang="ru-RU" sz="3300" b="1" dirty="0" err="1"/>
              <a:t>самовнимание</a:t>
            </a:r>
            <a:endParaRPr lang="ru-RU" altLang="ru-RU" sz="33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 smtClean="0"/>
              <a:t>Пример </a:t>
            </a:r>
            <a:r>
              <a:rPr lang="en-US" sz="2000" dirty="0"/>
              <a:t>Temporal-convolution - сеть самовнимания (запрос-ключ-значение) для многомерной классификации временных рядов.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09897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smtClean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b="1" dirty="0"/>
              <a:t>Многоголовое внимание</a:t>
            </a:r>
            <a:endParaRPr lang="ru-RU" sz="2000" dirty="0"/>
          </a:p>
          <a:p>
            <a:r>
              <a:rPr lang="ru-RU" sz="2000" dirty="0"/>
              <a:t>Различительную силу </a:t>
            </a:r>
            <a:r>
              <a:rPr lang="ru-RU" sz="2000" dirty="0" err="1"/>
              <a:t>самовнимания</a:t>
            </a:r>
            <a:r>
              <a:rPr lang="ru-RU" sz="2000" dirty="0"/>
              <a:t> можно повысить, используя его ансамбль. Объединение может быть реализовано путем объединения нескольких слоев </a:t>
            </a:r>
            <a:r>
              <a:rPr lang="ru-RU" sz="2000" dirty="0" err="1"/>
              <a:t>самовнимания</a:t>
            </a:r>
            <a:r>
              <a:rPr lang="ru-RU" sz="2000" dirty="0"/>
              <a:t> параллельно (которые мы будем индексировать с помощью 𝑟), каждый с различной матрицей весов 𝑊𝑟𝑞, 𝑊𝑟𝑘, 𝑊𝑟𝑣. </a:t>
            </a:r>
            <a:endParaRPr lang="ru-RU" sz="2000" dirty="0" smtClean="0"/>
          </a:p>
          <a:p>
            <a:r>
              <a:rPr lang="ru-RU" sz="2000" dirty="0"/>
              <a:t>Для каждого входа 𝑥𝑖 каждая голова внимания производит другой выходной вектор 𝑦𝑟𝑖. Мы объединяем их и передаем через линейное преобразование, чтобы уменьшить размерность до. </a:t>
            </a:r>
            <a:endParaRPr lang="ru-RU" sz="2000" dirty="0" smtClean="0"/>
          </a:p>
          <a:p>
            <a:r>
              <a:rPr lang="ru-RU" sz="2000" i="1" dirty="0" smtClean="0"/>
              <a:t>Примечание</a:t>
            </a:r>
            <a:endParaRPr lang="ru-RU" sz="2000" dirty="0"/>
          </a:p>
          <a:p>
            <a:r>
              <a:rPr lang="ru-RU" sz="2000" dirty="0" smtClean="0"/>
              <a:t>можно </a:t>
            </a:r>
            <a:r>
              <a:rPr lang="ru-RU" sz="2000" dirty="0"/>
              <a:t>выделить:</a:t>
            </a:r>
          </a:p>
          <a:p>
            <a:pPr lvl="3"/>
            <a:r>
              <a:rPr lang="ru-RU" sz="2000" b="1" dirty="0"/>
              <a:t>Узкое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головами</a:t>
            </a:r>
            <a:r>
              <a:rPr lang="ru-RU" sz="2000" dirty="0"/>
              <a:t> : разрезать входной вектор на r частей (если вектор имеет 256 измерений, и у нас есть 8 </a:t>
            </a:r>
            <a:r>
              <a:rPr lang="ru-RU" sz="2000" dirty="0" smtClean="0"/>
              <a:t>голов </a:t>
            </a:r>
            <a:r>
              <a:rPr lang="ru-RU" sz="2000" dirty="0"/>
              <a:t>внимания, мы разрезаем его на 8 частей по </a:t>
            </a:r>
            <a:r>
              <a:rPr lang="ru-RU" sz="2000" dirty="0" smtClean="0"/>
              <a:t>32 значения).</a:t>
            </a:r>
            <a:endParaRPr lang="ru-RU" sz="2000" dirty="0"/>
          </a:p>
          <a:p>
            <a:pPr lvl="3"/>
            <a:r>
              <a:rPr lang="ru-RU" sz="2000" b="1" dirty="0"/>
              <a:t>широкое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</a:t>
            </a:r>
            <a:r>
              <a:rPr lang="ru-RU" sz="2000" b="1" dirty="0" smtClean="0"/>
              <a:t>головами</a:t>
            </a:r>
            <a:r>
              <a:rPr lang="ru-RU" sz="2000" dirty="0" smtClean="0"/>
              <a:t>: </a:t>
            </a:r>
            <a:r>
              <a:rPr lang="ru-RU" sz="2000" dirty="0"/>
              <a:t>создание матриц </a:t>
            </a:r>
            <a:r>
              <a:rPr lang="ru-RU" sz="2000" dirty="0" smtClean="0"/>
              <a:t>𝑟 </a:t>
            </a:r>
            <a:r>
              <a:rPr lang="ru-RU" sz="2000" dirty="0"/>
              <a:t>с полным размером </a:t>
            </a:r>
            <a:r>
              <a:rPr lang="ru-RU" sz="2000" dirty="0" smtClean="0"/>
              <a:t>(для </a:t>
            </a:r>
            <a:r>
              <a:rPr lang="ru-RU" sz="2000" dirty="0"/>
              <a:t>256 </a:t>
            </a:r>
            <a:r>
              <a:rPr lang="ru-RU" sz="2000" dirty="0" err="1"/>
              <a:t>dim</a:t>
            </a:r>
            <a:r>
              <a:rPr lang="ru-RU" sz="2000" dirty="0"/>
              <a:t> создайте 8 головок внимания, с 256 × 256 </a:t>
            </a:r>
            <a:r>
              <a:rPr lang="ru-RU" sz="2000" dirty="0" err="1"/>
              <a:t>dim</a:t>
            </a:r>
            <a:r>
              <a:rPr lang="ru-RU" sz="2000" dirty="0" smtClean="0"/>
              <a:t>.) </a:t>
            </a:r>
            <a:r>
              <a:rPr lang="ru-RU" sz="2000" dirty="0"/>
              <a:t>- Таким образом вы получите лучший результат за счет большего объема памяти и времени.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6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Один к одному (а)</a:t>
            </a:r>
            <a:r>
              <a:rPr lang="ru-RU" sz="2000" dirty="0"/>
              <a:t> :</a:t>
            </a:r>
          </a:p>
          <a:p>
            <a:pPr lvl="1"/>
            <a:r>
              <a:rPr lang="ru-RU" sz="2000" dirty="0"/>
              <a:t>один вход и один выход. Типичным примером является случай, когда у вас есть полный сегмент (или полный временной ряд) в качестве входных данных, и вы хотите спрогнозировать единственную метку для сегмента.</a:t>
            </a:r>
          </a:p>
          <a:p>
            <a:pPr lvl="0"/>
            <a:r>
              <a:rPr lang="ru-RU" sz="2000" b="1" dirty="0"/>
              <a:t>Один ко многим (б)</a:t>
            </a:r>
            <a:r>
              <a:rPr lang="ru-RU" sz="2000" dirty="0"/>
              <a:t> :</a:t>
            </a:r>
          </a:p>
          <a:p>
            <a:pPr lvl="1"/>
            <a:r>
              <a:rPr lang="ru-RU" sz="2000" dirty="0"/>
              <a:t>полный сегмент (или полный временной ряд) в качестве входных данных и последовательность выходных данных. Типичным примером является входной сегмент и соответствующие ему показатели, параметры или его разложение.</a:t>
            </a:r>
          </a:p>
          <a:p>
            <a:pPr lvl="0"/>
            <a:r>
              <a:rPr lang="ru-RU" sz="2000" b="1" dirty="0"/>
              <a:t>Многие-к-одному (c)</a:t>
            </a:r>
            <a:r>
              <a:rPr lang="ru-RU" sz="2000" dirty="0"/>
              <a:t> :</a:t>
            </a:r>
          </a:p>
          <a:p>
            <a:pPr lvl="1"/>
            <a:r>
              <a:rPr lang="ru-RU" sz="2000" dirty="0"/>
              <a:t>последовательность данных в качестве входных данных, и мы должны предсказать единственный выход. Типичный пример, когда у нас есть входной набор сегментов (или полученный с помощью скользящего окна), и мы хотим предсказать единственный выходной тег (прогноз или метка).</a:t>
            </a:r>
          </a:p>
          <a:p>
            <a:pPr lvl="0"/>
            <a:r>
              <a:rPr lang="ru-RU" sz="2000" b="1" dirty="0"/>
              <a:t>Последовательные многие-ко-многим (d)</a:t>
            </a:r>
            <a:r>
              <a:rPr lang="ru-RU" sz="2000" dirty="0"/>
              <a:t> :</a:t>
            </a:r>
          </a:p>
          <a:p>
            <a:pPr lvl="1"/>
            <a:r>
              <a:rPr lang="ru-RU" sz="2000" dirty="0"/>
              <a:t>вход последовательности и выход последовательности. Например, цены акций за 7 дней в качестве входных данных и цены акций следующих 7 дней в качестве выходных данных.</a:t>
            </a:r>
          </a:p>
          <a:p>
            <a:pPr lvl="0"/>
            <a:r>
              <a:rPr lang="ru-RU" sz="2000" b="1" dirty="0"/>
              <a:t>Синхронные многие-ко-многим (e)</a:t>
            </a:r>
            <a:r>
              <a:rPr lang="ru-RU" sz="2000" dirty="0"/>
              <a:t> :</a:t>
            </a:r>
          </a:p>
          <a:p>
            <a:pPr lvl="1"/>
            <a:r>
              <a:rPr lang="ru-RU" sz="2000" dirty="0"/>
              <a:t>вход последовательности и выход последовательности. Например, обработка видео как проблема временных рядов или любая онлайн-проблема.</a:t>
            </a:r>
          </a:p>
        </p:txBody>
      </p:sp>
    </p:spTree>
    <p:extLst>
      <p:ext uri="{BB962C8B-B14F-4D97-AF65-F5344CB8AC3E}">
        <p14:creationId xmlns:p14="http://schemas.microsoft.com/office/powerpoint/2010/main" val="20890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Пример </a:t>
                </a:r>
                <a:r>
                  <a:rPr lang="en-US" sz="2000" dirty="0"/>
                  <a:t>простой сети с многоголовым вниманием</a:t>
                </a:r>
                <a:endParaRPr lang="ru-RU" sz="20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 с маской</a:t>
            </a:r>
            <a:endParaRPr lang="ru-RU" altLang="ru-RU" sz="32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 smtClean="0"/>
                  <a:t>Недостаток простого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состоит в том, что оно сопровождается влиянием прямого и предыдущего входов на каждый выход. Это приводит к нарушению требований причинно-следственной связи. Чтобы избежать этого, матрица весов должна быть преобразована в случайную форму (т.е. матрицу треугольника). Такую операцию можно выполнить путем его умножения на соответствующую матрицу-маску. Маскирование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позволяет использовать его как аналог модели авторегрессии.  Маскирование</a:t>
                </a:r>
                <a:r>
                  <a:rPr lang="ru-RU" sz="2000" dirty="0" smtClean="0"/>
                  <a:t> внимания </a:t>
                </a:r>
                <a:r>
                  <a:rPr lang="ru-RU" sz="2000" dirty="0"/>
                  <a:t>можно представить как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маскирующая матрица - верхний треугольник, в следующем виде</a:t>
                </a:r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Где мы используем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поскольку мы хотим, чтобы эти элементы были равны нулю после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algn="l" rt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pPr algn="l" rtl="0">
                  <a:lnSpc>
                    <a:spcPct val="120000"/>
                  </a:lnSpc>
                </a:pPr>
                <a:endParaRPr lang="ru-RU" sz="20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r="-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6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 с маской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i="1" dirty="0" smtClean="0"/>
              <a:t>Примечание</a:t>
            </a:r>
            <a:r>
              <a:rPr lang="ru-RU" sz="2000" i="1" dirty="0"/>
              <a:t>.</a:t>
            </a:r>
            <a:r>
              <a:rPr lang="ru-RU" sz="2000" dirty="0"/>
              <a:t>  Маскирование </a:t>
            </a:r>
            <a:r>
              <a:rPr lang="ru-RU" sz="2000" dirty="0" err="1" smtClean="0"/>
              <a:t>самовнимания</a:t>
            </a:r>
            <a:r>
              <a:rPr lang="ru-RU" sz="2000" dirty="0"/>
              <a:t>, чтобы элементы могли обращаться только к входным элементам, которые предшествуют им в последовательности. Обратите внимание, что символ умножения немного вводит в заблуждение: мы фактически устанавливаем замаскированные элементы (белые квадраты) на -∞.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8" y="2001808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нескольких подходов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многоголовое замаскированное самовнимание.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296831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42542" y="424765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 памяти сжатого внимания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conv</a:t>
            </a:r>
            <a:r>
              <a:rPr lang="ru-RU" dirty="0"/>
              <a:t> - означает 1𝑥1conv для уменьшения количества сверток при </a:t>
            </a:r>
            <a:r>
              <a:rPr lang="ru-RU" dirty="0" err="1"/>
              <a:t>самовнимании</a:t>
            </a:r>
            <a:r>
              <a:rPr lang="ru-RU" dirty="0"/>
              <a:t>. Это похоже на шумоподавление - вы теряете элементы данных. В </a:t>
            </a:r>
            <a:r>
              <a:rPr lang="ru-RU" dirty="0" err="1" smtClean="0"/>
              <a:t>самовнимании</a:t>
            </a:r>
            <a:r>
              <a:rPr lang="ru-RU" dirty="0" smtClean="0"/>
              <a:t> </a:t>
            </a:r>
            <a:r>
              <a:rPr lang="ru-RU" dirty="0"/>
              <a:t>декодера вы обрабатываете все данные вместе. При локальном внимании вы обрабатываете данные из каждой позиции скользящего окна отдельно и результаты </a:t>
            </a:r>
            <a:r>
              <a:rPr lang="ru-RU" dirty="0" err="1" smtClean="0"/>
              <a:t>объеденяем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8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 smtClean="0"/>
              <a:t>Блок</a:t>
            </a:r>
            <a:r>
              <a:rPr lang="en-US" sz="3200" b="1" dirty="0" smtClean="0"/>
              <a:t> </a:t>
            </a:r>
            <a:r>
              <a:rPr lang="en-US" sz="3200" b="1" dirty="0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Блок </a:t>
            </a:r>
            <a:r>
              <a:rPr lang="ru-RU" sz="2000" dirty="0"/>
              <a:t>трансформаторов состоит из:</a:t>
            </a:r>
          </a:p>
          <a:p>
            <a:pPr lvl="1"/>
            <a:r>
              <a:rPr lang="ru-RU" sz="2000" dirty="0"/>
              <a:t>слой </a:t>
            </a:r>
            <a:r>
              <a:rPr lang="ru-RU" sz="2000" dirty="0" err="1"/>
              <a:t>самовнимания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нормализация слоя,</a:t>
            </a:r>
          </a:p>
          <a:p>
            <a:pPr lvl="1"/>
            <a:r>
              <a:rPr lang="ru-RU" sz="2000" dirty="0"/>
              <a:t>слой прямой связи (один MLP применяется независимо к каждому вектору),</a:t>
            </a:r>
          </a:p>
          <a:p>
            <a:pPr lvl="1"/>
            <a:r>
              <a:rPr lang="ru-RU" sz="2000" dirty="0"/>
              <a:t>и еще одна нормализация слоя.</a:t>
            </a:r>
          </a:p>
          <a:p>
            <a:pPr lvl="1"/>
            <a:r>
              <a:rPr lang="ru-RU" sz="2000" dirty="0"/>
              <a:t>Остаточные соединения добавляются вокруг обоих перед нормализацией.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0"/>
            <a:r>
              <a:rPr lang="ru-RU" sz="2000" dirty="0"/>
              <a:t>Порядок различных компонентов не высечен на камне;</a:t>
            </a:r>
          </a:p>
          <a:p>
            <a:pPr lvl="0"/>
            <a:r>
              <a:rPr lang="ru-RU" sz="2000" dirty="0"/>
              <a:t>важно объединить </a:t>
            </a:r>
            <a:r>
              <a:rPr lang="ru-RU" sz="2000" dirty="0" err="1"/>
              <a:t>самовнимание</a:t>
            </a:r>
            <a:r>
              <a:rPr lang="ru-RU" sz="2000" dirty="0"/>
              <a:t> с локальной прямой связью, а также добавить нормализацию и остаточные связи.</a:t>
            </a:r>
          </a:p>
          <a:p>
            <a:pPr lvl="0"/>
            <a:r>
              <a:rPr lang="ru-RU" sz="2000" dirty="0"/>
              <a:t>в трансформаторе у вас может быть многоголовое внимание, и каждый MLP будет работать с другой головой.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680610"/>
            <a:ext cx="5016263" cy="22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u="sng" dirty="0"/>
              <a:t>Архитектура </a:t>
            </a:r>
            <a:r>
              <a:rPr lang="en-US" sz="2000" u="sng" dirty="0" err="1"/>
              <a:t>блока</a:t>
            </a:r>
            <a:r>
              <a:rPr lang="en-US" sz="2000" u="sng" dirty="0"/>
              <a:t> </a:t>
            </a:r>
            <a:r>
              <a:rPr lang="en-US" sz="2000" u="sng" dirty="0" err="1" smtClean="0"/>
              <a:t>не</a:t>
            </a:r>
            <a:r>
              <a:rPr lang="en-US" sz="2000" u="sng" dirty="0" smtClean="0"/>
              <a:t> </a:t>
            </a:r>
            <a:r>
              <a:rPr lang="en-US" sz="2000" u="sng" dirty="0" err="1"/>
              <a:t>содержит</a:t>
            </a:r>
            <a:r>
              <a:rPr lang="en-US" sz="2000" u="sng" dirty="0"/>
              <a:t> </a:t>
            </a:r>
            <a:r>
              <a:rPr lang="ru-RU" sz="2000" u="sng" dirty="0" smtClean="0"/>
              <a:t>сверток</a:t>
            </a:r>
            <a:r>
              <a:rPr lang="en-US" sz="2000" u="sng" dirty="0" smtClean="0"/>
              <a:t> </a:t>
            </a:r>
            <a:r>
              <a:rPr lang="en-US" sz="2000" u="sng" dirty="0"/>
              <a:t>- это полносвязная архитектура в исходной идее.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22956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Обратите внимание, что классическая реализация трансформатора использует нормализацию слоя вместо пакетной нормализации.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9089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/>
              <a:t>Архитектура блоков преобразования в стеке.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Преобразователь с позиционным кодированием</a:t>
            </a:r>
            <a:r>
              <a:rPr lang="ru-RU" sz="2000" dirty="0"/>
              <a:t> . Главный недостаток реализации простого преобразователя (FC) в том, что он не может изменить порядок последовательности.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Одно из возможных решений - наделить модель определенным порядком - добавить информацию о ее положении к каждому образцу в серии. Мы называем это «информацией», </a:t>
            </a:r>
            <a:r>
              <a:rPr lang="ru-RU" sz="2000" b="1" dirty="0" smtClean="0"/>
              <a:t>позиционное </a:t>
            </a:r>
            <a:r>
              <a:rPr lang="ru-RU" sz="2000" b="1" dirty="0"/>
              <a:t>кодирование.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u="sng" dirty="0"/>
              <a:t>Чтобы включить информацию о порядке последовательности, в архитектуру преобразователя </a:t>
            </a:r>
            <a:r>
              <a:rPr lang="ru-RU" sz="2000" u="sng" dirty="0" smtClean="0"/>
              <a:t>можно использовать </a:t>
            </a:r>
            <a:r>
              <a:rPr lang="ru-RU" sz="2000" u="sng" dirty="0"/>
              <a:t>кодирование положения.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Кодирование выполняется путем сопоставления значений временных шагов 𝑡: 𝑡 + 𝜏 с </a:t>
            </a:r>
            <a:r>
              <a:rPr lang="ru-RU" sz="2000" dirty="0" smtClean="0"/>
              <a:t>таблицей, </a:t>
            </a:r>
            <a:r>
              <a:rPr lang="ru-RU" sz="2000" dirty="0"/>
              <a:t>которая позволяет получить d-мерный код для каждого временного шага.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должно выполняться как во время обучения, так и во время оценки.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может быть выполнено как:</a:t>
            </a:r>
          </a:p>
          <a:p>
            <a:pPr lvl="1">
              <a:spcBef>
                <a:spcPts val="0"/>
              </a:spcBef>
            </a:pPr>
            <a:r>
              <a:rPr lang="ru-RU" sz="2000" dirty="0" err="1"/>
              <a:t>рандомизированная</a:t>
            </a:r>
            <a:r>
              <a:rPr lang="ru-RU" sz="2000" dirty="0"/>
              <a:t> кодировка (фиксируется как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обученная кодировка (</a:t>
            </a:r>
            <a:r>
              <a:rPr lang="ru-RU" sz="2000" dirty="0" err="1" smtClean="0"/>
              <a:t>предобученный</a:t>
            </a:r>
            <a:r>
              <a:rPr lang="ru-RU" sz="2000" dirty="0" smtClean="0"/>
              <a:t>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фиксированное кодирование функции (в исходном предложении)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9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В </a:t>
                </a:r>
                <a:r>
                  <a:rPr lang="en-US" sz="2000" u="sng" dirty="0"/>
                  <a:t>первоначально предложенное представление позиции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кодирование</a:t>
                </a:r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algn="l" rtl="0"/>
                <a:endParaRPr lang="ru-RU" sz="2000" dirty="0"/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dirty="0"/>
                  <a:t>Пример 128-мерного позиционного кодирования для последовательности с максимальной длиной 50. Каждая строка представляет вектор внедрения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endParaRPr lang="ru-RU" sz="2000" dirty="0"/>
          </a:p>
          <a:p>
            <a:pPr lvl="1"/>
            <a:r>
              <a:rPr lang="ru-RU" sz="2000" u="sng" dirty="0"/>
              <a:t>Как показано выше,</a:t>
            </a:r>
            <a:r>
              <a:rPr lang="ru-RU" sz="2000" dirty="0"/>
              <a:t>  извлечение признаков на основе </a:t>
            </a:r>
            <a:r>
              <a:rPr lang="ru-RU" sz="2000" dirty="0" err="1" smtClean="0"/>
              <a:t>трансформера</a:t>
            </a:r>
            <a:r>
              <a:rPr lang="ru-RU" sz="2000" dirty="0" smtClean="0"/>
              <a:t> </a:t>
            </a:r>
            <a:r>
              <a:rPr lang="ru-RU" sz="2000" dirty="0"/>
              <a:t>временных рядов состоит из встраивания входных данных, выполняемого полностью 1-мерной </a:t>
            </a:r>
            <a:r>
              <a:rPr lang="ru-RU" sz="2000" dirty="0" err="1"/>
              <a:t>сверточной</a:t>
            </a:r>
            <a:r>
              <a:rPr lang="ru-RU" sz="2000" dirty="0"/>
              <a:t> сетью и кодировщиком положения.</a:t>
            </a:r>
          </a:p>
          <a:p>
            <a:pPr lvl="1"/>
            <a:r>
              <a:rPr lang="ru-RU" sz="2000" dirty="0"/>
              <a:t>Причина, по которой кодирование позиций добавляется (вместо конкатенации), связана с высокой размерностью входных данных (N </a:t>
            </a:r>
            <a:r>
              <a:rPr lang="ru-RU" sz="2000" dirty="0" smtClean="0"/>
              <a:t>карт </a:t>
            </a:r>
            <a:r>
              <a:rPr lang="ru-RU" sz="2000" dirty="0"/>
              <a:t>- встраивание признаков).</a:t>
            </a:r>
          </a:p>
          <a:p>
            <a:pPr lvl="1"/>
            <a:r>
              <a:rPr lang="ru-RU" sz="2000" b="1" u="sng" dirty="0"/>
              <a:t>Добавив матрицу кодирования позиций, вы получите признаки </a:t>
            </a:r>
            <a:r>
              <a:rPr lang="ru-RU" sz="2000" b="1" u="sng" dirty="0" smtClean="0"/>
              <a:t>ортогональными, </a:t>
            </a:r>
            <a:r>
              <a:rPr lang="ru-RU" sz="2000" b="1" u="sng" dirty="0"/>
              <a:t>что означает </a:t>
            </a:r>
            <a:r>
              <a:rPr lang="ru-RU" sz="2000" b="1" u="sng" dirty="0" err="1" smtClean="0"/>
              <a:t>боьлше</a:t>
            </a:r>
            <a:r>
              <a:rPr lang="ru-RU" sz="2000" b="1" u="sng" dirty="0" smtClean="0"/>
              <a:t> </a:t>
            </a:r>
            <a:r>
              <a:rPr lang="ru-RU" sz="2000" b="1" u="sng" dirty="0"/>
              <a:t>внимание к нескольким </a:t>
            </a:r>
            <a:r>
              <a:rPr lang="ru-RU" sz="2000" b="1" u="sng" dirty="0" smtClean="0"/>
              <a:t>головам.</a:t>
            </a:r>
            <a:endParaRPr lang="ru-RU" sz="2000" dirty="0"/>
          </a:p>
          <a:p>
            <a:pPr lvl="1"/>
            <a:r>
              <a:rPr lang="ru-RU" sz="2000" b="1" u="sng" dirty="0"/>
              <a:t>Кодирование позиции добавляет к данным лишь небольшие фрагменты выводов (например, шумы) - ожидается, что это не повлияет на полученную точность.</a:t>
            </a:r>
            <a:endParaRPr lang="ru-RU" sz="2000" dirty="0"/>
          </a:p>
          <a:p>
            <a:r>
              <a:rPr lang="ru-RU" sz="2000" dirty="0"/>
              <a:t>Пример многоголовой сети внимания для классификации временных рядов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4210216"/>
            <a:ext cx="9730471" cy="17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5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Самый универсальный подход глубокого обучения к анализу временных рядов - это многие ко многим </a:t>
            </a:r>
            <a:r>
              <a:rPr lang="ru-RU" sz="2000" dirty="0"/>
              <a:t> (или  </a:t>
            </a:r>
            <a:r>
              <a:rPr lang="ru-RU" sz="2000" b="1" dirty="0"/>
              <a:t>Sequence2Sequence, Seq2Seq</a:t>
            </a:r>
            <a:r>
              <a:rPr lang="ru-RU" sz="2000" dirty="0"/>
              <a:t> ).</a:t>
            </a:r>
          </a:p>
          <a:p>
            <a:pPr lvl="0"/>
            <a:r>
              <a:rPr lang="ru-RU" sz="2000" b="1" dirty="0"/>
              <a:t>Seq2Seq</a:t>
            </a:r>
            <a:r>
              <a:rPr lang="ru-RU" sz="2000" dirty="0"/>
              <a:t>  подход  </a:t>
            </a:r>
            <a:r>
              <a:rPr lang="ru-RU" sz="2000" u="sng" dirty="0"/>
              <a:t>можно интерпретировать как модель кодера-декодера.</a:t>
            </a:r>
            <a:endParaRPr lang="ru-RU" sz="2000" dirty="0"/>
          </a:p>
          <a:p>
            <a:pPr lvl="0"/>
            <a:r>
              <a:rPr lang="ru-RU" sz="2000" dirty="0"/>
              <a:t>В этом случае кодер используется для суммирования прошлой информации (т. Е. Целей, наблюдаемых входных данных и априори известных входных данных), а декодер - для создания новых прогнозов, классификации, оценки и прочего.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564348" y="3046981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520720" y="3047079"/>
            <a:ext cx="5443717" cy="33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Несколько статей предложили ряд модификаций внимания для временных рядов.</a:t>
            </a:r>
            <a:br>
              <a:rPr lang="en-US" sz="2000" dirty="0"/>
            </a:br>
            <a:r>
              <a:rPr lang="en-US" sz="2000" dirty="0"/>
              <a:t>Один из самых популярных - </a:t>
            </a:r>
            <a:r>
              <a:rPr lang="en-US" sz="2000" b="1" dirty="0"/>
              <a:t>Закрытый линейный блок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Другой - блок временного внимания.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Блок сжатия и возбуждения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качестве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альтернативное внимание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274" y="4651960"/>
            <a:ext cx="4458978" cy="1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Другой популярный подход - «многие к одному», но его можно рассматривать как частный случай «многие ко многим».</a:t>
            </a:r>
          </a:p>
          <a:p>
            <a:pPr lvl="1"/>
            <a:r>
              <a:rPr lang="ru-RU" sz="2000" dirty="0"/>
              <a:t>Пример сети </a:t>
            </a:r>
            <a:r>
              <a:rPr lang="ru-RU" sz="2000" dirty="0" err="1"/>
              <a:t>rnn</a:t>
            </a:r>
            <a:r>
              <a:rPr lang="ru-RU" sz="2000" dirty="0"/>
              <a:t> кодировщика-декодера.</a:t>
            </a:r>
          </a:p>
          <a:p>
            <a:pPr lvl="1"/>
            <a:r>
              <a:rPr lang="ru-RU" sz="2000" dirty="0"/>
              <a:t>Здесь ℎ обозначает скрытое (или латентное, встраиваемое) пространство любого фиксированного измерения.</a:t>
            </a:r>
          </a:p>
          <a:p>
            <a:pPr lvl="1"/>
            <a:r>
              <a:rPr lang="ru-RU" sz="2000" dirty="0"/>
              <a:t>Смысл этого пространства - извлечение признаков (т. Е. Обобщение некоторой значимой информации всей исходной последовательности).</a:t>
            </a:r>
          </a:p>
          <a:p>
            <a:pPr lvl="1"/>
            <a:r>
              <a:rPr lang="ru-RU" sz="2000" dirty="0"/>
              <a:t>Обычно типы кодировщика и декодера могут быть разными.</a:t>
            </a:r>
          </a:p>
          <a:p>
            <a:r>
              <a:rPr lang="ru-RU" sz="2000" dirty="0"/>
              <a:t>Например, кодер CNN и декодер RNN могут быть объединены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48" y="2936815"/>
            <a:ext cx="2421607" cy="3670418"/>
          </a:xfrm>
          <a:prstGeom prst="rect">
            <a:avLst/>
          </a:prstGeom>
        </p:spPr>
      </p:pic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28" y="4253444"/>
            <a:ext cx="5773855" cy="21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 err="1" smtClean="0"/>
              <a:t>Полностью</a:t>
            </a:r>
            <a:r>
              <a:rPr lang="en-US" sz="2000" b="1" dirty="0" smtClean="0"/>
              <a:t> </a:t>
            </a:r>
            <a:r>
              <a:rPr lang="ru-RU" sz="2000" b="1" dirty="0" smtClean="0"/>
              <a:t>связанная</a:t>
            </a:r>
            <a:r>
              <a:rPr lang="en-US" sz="2000" b="1" dirty="0" smtClean="0"/>
              <a:t> </a:t>
            </a:r>
            <a:r>
              <a:rPr lang="en-US" sz="2000" b="1" dirty="0"/>
              <a:t>сеть</a:t>
            </a:r>
            <a:r>
              <a:rPr lang="en-US" sz="2000" dirty="0"/>
              <a:t> </a:t>
            </a:r>
            <a:r>
              <a:rPr lang="en-US" sz="2000" dirty="0" smtClean="0"/>
              <a:t>подход </a:t>
            </a:r>
            <a:r>
              <a:rPr lang="en-US" sz="2000" dirty="0"/>
              <a:t>не пользуется популярностью в анализе временных рядов из-за нескольких </a:t>
            </a:r>
            <a:r>
              <a:rPr lang="en-US" sz="2000" b="1" dirty="0"/>
              <a:t>недостатки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0"/>
            <a:r>
              <a:rPr lang="ru-RU" sz="2000" u="sng" dirty="0"/>
              <a:t>Отсутствие учета связности между сегментами</a:t>
            </a:r>
            <a:r>
              <a:rPr lang="ru-RU" sz="2000" dirty="0"/>
              <a:t>  </a:t>
            </a:r>
            <a:r>
              <a:rPr lang="ru-RU" sz="2000" dirty="0" smtClean="0"/>
              <a:t>- </a:t>
            </a:r>
            <a:r>
              <a:rPr lang="ru-RU" sz="2000" dirty="0"/>
              <a:t>сети MLP не </a:t>
            </a:r>
            <a:r>
              <a:rPr lang="ru-RU" sz="2000" dirty="0" smtClean="0"/>
              <a:t>учитывают </a:t>
            </a:r>
            <a:r>
              <a:rPr lang="ru-RU" sz="2000" dirty="0"/>
              <a:t>подобие и </a:t>
            </a:r>
            <a:r>
              <a:rPr lang="ru-RU" sz="2000" dirty="0" smtClean="0"/>
              <a:t>связь поведения </a:t>
            </a:r>
            <a:r>
              <a:rPr lang="ru-RU" sz="2000" dirty="0"/>
              <a:t>последовательных входных данных (например, в скрытом состоянии RNN реализована «память» функций последовательных сегментов). </a:t>
            </a:r>
            <a:endParaRPr lang="ru-RU" sz="2000" dirty="0" smtClean="0"/>
          </a:p>
          <a:p>
            <a:pPr lvl="0"/>
            <a:r>
              <a:rPr lang="ru-RU" sz="2000" u="sng" dirty="0" smtClean="0"/>
              <a:t>Огромное </a:t>
            </a:r>
            <a:r>
              <a:rPr lang="ru-RU" sz="2000" u="sng" dirty="0"/>
              <a:t>количество параметров </a:t>
            </a:r>
            <a:r>
              <a:rPr lang="ru-RU" sz="2000" dirty="0"/>
              <a:t> (из-за отсутствия повторного использования весов как в </a:t>
            </a:r>
            <a:r>
              <a:rPr lang="ru-RU" sz="2000" dirty="0" err="1"/>
              <a:t>cnn</a:t>
            </a:r>
            <a:r>
              <a:rPr lang="ru-RU" sz="2000" dirty="0"/>
              <a:t> или </a:t>
            </a:r>
            <a:r>
              <a:rPr lang="ru-RU" sz="2000" dirty="0" err="1"/>
              <a:t>rnn</a:t>
            </a:r>
            <a:r>
              <a:rPr lang="ru-RU" sz="2000" dirty="0"/>
              <a:t>).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Этот недостаток преодолевается с помощью архитектуры </a:t>
            </a:r>
            <a:r>
              <a:rPr lang="ru-RU" sz="2000" dirty="0" err="1" smtClean="0"/>
              <a:t>трансфомиров</a:t>
            </a:r>
            <a:r>
              <a:rPr lang="ru-RU" sz="2000" dirty="0" smtClean="0"/>
              <a:t> </a:t>
            </a:r>
            <a:r>
              <a:rPr lang="ru-RU" sz="2000" dirty="0"/>
              <a:t>(архитектура, основанная на </a:t>
            </a:r>
            <a:r>
              <a:rPr lang="ru-RU" sz="2000" dirty="0" smtClean="0"/>
              <a:t>внимании или миксере и на </a:t>
            </a:r>
            <a:r>
              <a:rPr lang="ru-RU" sz="2000" dirty="0" err="1"/>
              <a:t>полносвязных</a:t>
            </a:r>
            <a:r>
              <a:rPr lang="ru-RU" sz="2000" dirty="0"/>
              <a:t> сетях).</a:t>
            </a:r>
          </a:p>
          <a:p>
            <a:pPr algn="l" rtl="0"/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94" y="4001299"/>
            <a:ext cx="3850058" cy="26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Подход </a:t>
            </a:r>
            <a:r>
              <a:rPr lang="ru-RU" sz="2000" b="1" dirty="0" err="1"/>
              <a:t>Force-back</a:t>
            </a:r>
            <a:r>
              <a:rPr lang="ru-RU" sz="2000" b="1" dirty="0"/>
              <a:t> FCN</a:t>
            </a:r>
            <a:r>
              <a:rPr lang="ru-RU" sz="2000" dirty="0"/>
              <a:t> предполагает, </a:t>
            </a:r>
            <a:r>
              <a:rPr lang="ru-RU" sz="2000" dirty="0" smtClean="0"/>
              <a:t>что для каждого сегмента </a:t>
            </a:r>
            <a:r>
              <a:rPr lang="ru-RU" sz="2000" dirty="0"/>
              <a:t>должны быть </a:t>
            </a:r>
            <a:r>
              <a:rPr lang="ru-RU" sz="2000" dirty="0" smtClean="0"/>
              <a:t>предсказаны как следующие, так </a:t>
            </a:r>
            <a:r>
              <a:rPr lang="ru-RU" sz="2000" dirty="0"/>
              <a:t>и предыдущие </a:t>
            </a:r>
            <a:r>
              <a:rPr lang="ru-RU" sz="2000" dirty="0" smtClean="0"/>
              <a:t>значения.</a:t>
            </a:r>
            <a:r>
              <a:rPr lang="ru-RU" sz="2000" dirty="0"/>
              <a:t> Например, обратное прогнозирование может использоваться для вычисления ошибок и </a:t>
            </a:r>
            <a:r>
              <a:rPr lang="ru-RU" sz="2000" dirty="0" smtClean="0"/>
              <a:t>их уменьшения.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Сеть N-BEATS предлагает использовать стек </a:t>
            </a:r>
            <a:r>
              <a:rPr lang="ru-RU" sz="2000" dirty="0" smtClean="0"/>
              <a:t>сетей FCN</a:t>
            </a:r>
            <a:r>
              <a:rPr lang="en-US" sz="2000" dirty="0" smtClean="0"/>
              <a:t>N</a:t>
            </a:r>
            <a:r>
              <a:rPr lang="ru-RU" sz="2000" dirty="0" smtClean="0"/>
              <a:t>, </a:t>
            </a:r>
            <a:r>
              <a:rPr lang="ru-RU" sz="2000" dirty="0"/>
              <a:t>каждая из которых прогнозирует результат на основе ошибки предыдущей.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Пример </a:t>
            </a:r>
            <a:r>
              <a:rPr lang="ru-RU" sz="2000" b="1" dirty="0" err="1" smtClean="0"/>
              <a:t>Полносвязная</a:t>
            </a:r>
            <a:r>
              <a:rPr lang="ru-RU" sz="2000" b="1" dirty="0" smtClean="0"/>
              <a:t> </a:t>
            </a:r>
            <a:r>
              <a:rPr lang="ru-RU" sz="2000" b="1" dirty="0"/>
              <a:t>сеть N-BEATS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Идея  </a:t>
            </a:r>
            <a:r>
              <a:rPr lang="ru-RU" sz="2000" b="1" dirty="0"/>
              <a:t>N-BEATS</a:t>
            </a:r>
            <a:r>
              <a:rPr lang="ru-RU" sz="2000" dirty="0"/>
              <a:t>  заключается в следующем: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1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силы и назад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в выборке в обратном направлении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вне выборки в прямом направлении)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обратного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предсказания</a:t>
            </a:r>
            <a:r>
              <a:rPr lang="ru-RU" sz="2000" dirty="0"/>
              <a:t>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2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ошибки в </a:t>
            </a:r>
            <a:r>
              <a:rPr lang="ru-RU" sz="2000" dirty="0" smtClean="0"/>
              <a:t>обратном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направлении</a:t>
            </a:r>
            <a:r>
              <a:rPr lang="en-US" sz="2000" dirty="0" smtClean="0"/>
              <a:t> </a:t>
            </a:r>
            <a:r>
              <a:rPr lang="ru-RU" sz="2000" dirty="0" smtClean="0"/>
              <a:t>и правильный </a:t>
            </a:r>
            <a:r>
              <a:rPr lang="ru-RU" sz="2000" dirty="0"/>
              <a:t>прогноз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вперед </a:t>
            </a:r>
            <a:r>
              <a:rPr lang="ru-RU" sz="2000" dirty="0"/>
              <a:t>(сделанный из блока 1).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предсказания </a:t>
            </a:r>
            <a:endParaRPr lang="ru-RU" sz="2000" dirty="0" smtClean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повторить этап 2 и уточнить прогноз</a:t>
            </a:r>
            <a:br>
              <a:rPr lang="ru-RU" sz="2000" dirty="0" smtClean="0"/>
            </a:br>
            <a:r>
              <a:rPr lang="ru-RU" sz="2000" dirty="0" smtClean="0"/>
              <a:t> вне выборки.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17" y="2506587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</a:t>
            </a:r>
            <a:r>
              <a:rPr lang="ru-RU" b="1" dirty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Другой подход </a:t>
            </a:r>
            <a:r>
              <a:rPr lang="ru-RU" sz="2000" u="sng" dirty="0" smtClean="0"/>
              <a:t>FCN</a:t>
            </a:r>
            <a:r>
              <a:rPr lang="en-US" sz="2000" u="sng" dirty="0" smtClean="0"/>
              <a:t>N</a:t>
            </a:r>
            <a:r>
              <a:rPr lang="ru-RU" sz="2000" u="sng" dirty="0" smtClean="0"/>
              <a:t> </a:t>
            </a:r>
            <a:r>
              <a:rPr lang="ru-RU" sz="2000" u="sng" dirty="0"/>
              <a:t>использует каждый прогнозируемый выход (или набор выходных данных) как часть входных данных.</a:t>
            </a:r>
            <a:endParaRPr lang="ru-RU" sz="2000" dirty="0"/>
          </a:p>
          <a:p>
            <a:pPr lvl="0"/>
            <a:r>
              <a:rPr lang="ru-RU" sz="2000" dirty="0"/>
              <a:t>В этом случае «</a:t>
            </a:r>
            <a:r>
              <a:rPr lang="ru-RU" sz="2000" dirty="0" err="1"/>
              <a:t>псевдорекуррентное</a:t>
            </a:r>
            <a:r>
              <a:rPr lang="ru-RU" sz="2000" dirty="0"/>
              <a:t> соединение» может быть реализовано посредством обратной связи.</a:t>
            </a:r>
          </a:p>
          <a:p>
            <a:pPr lvl="0"/>
            <a:r>
              <a:rPr lang="ru-RU" sz="2000" dirty="0"/>
              <a:t>Эти сети воплощают идею нелинейной модели авторегрессии (или  </a:t>
            </a:r>
            <a:r>
              <a:rPr lang="ru-RU" sz="2000" b="1" dirty="0"/>
              <a:t>нелинейной сети авторегрессии, NAR</a:t>
            </a:r>
            <a:r>
              <a:rPr lang="ru-RU" sz="2000" dirty="0"/>
              <a:t> ), где веса являются параметрами авторегрессии.</a:t>
            </a:r>
          </a:p>
          <a:p>
            <a:pPr lvl="0"/>
            <a:r>
              <a:rPr lang="ru-RU" sz="2000" dirty="0"/>
              <a:t>Пример нелинейной </a:t>
            </a:r>
            <a:r>
              <a:rPr lang="ru-RU" sz="2000" dirty="0" err="1"/>
              <a:t>авторегрессионной</a:t>
            </a:r>
            <a:r>
              <a:rPr lang="ru-RU" sz="2000" dirty="0"/>
              <a:t> сети.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62" y="3347216"/>
            <a:ext cx="617698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489680C595D7F4DBC2E94F9C2463AE9" ma:contentTypeVersion="0" ma:contentTypeDescription="Создание документа." ma:contentTypeScope="" ma:versionID="b1825ab652b8899934f626092ba2591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92c53c41ebcaed16a7ceff08f01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668C38-9E40-473D-8DA2-27821590D9BA}"/>
</file>

<file path=customXml/itemProps2.xml><?xml version="1.0" encoding="utf-8"?>
<ds:datastoreItem xmlns:ds="http://schemas.openxmlformats.org/officeDocument/2006/customXml" ds:itemID="{B6F1B19E-87B5-4E11-8399-078D4254B1E4}"/>
</file>

<file path=customXml/itemProps3.xml><?xml version="1.0" encoding="utf-8"?>
<ds:datastoreItem xmlns:ds="http://schemas.openxmlformats.org/officeDocument/2006/customXml" ds:itemID="{681BBAE5-B559-4B3E-B56F-3DA4C4F1C87C}"/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1724</Words>
  <Application>Microsoft Office PowerPoint</Application>
  <PresentationFormat>Широкоэкранный</PresentationFormat>
  <Paragraphs>342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Cambria</vt:lpstr>
      <vt:lpstr>Cambria Math</vt:lpstr>
      <vt:lpstr>georgia</vt:lpstr>
      <vt:lpstr>Helvetica Neue</vt:lpstr>
      <vt:lpstr>Times New Roman</vt:lpstr>
      <vt:lpstr>Тема Office</vt:lpstr>
      <vt:lpstr>Использование методов глубокого обучения в анализе временных рядов</vt:lpstr>
      <vt:lpstr>Традиционное машинное обучение  и глубокие нейронные сети</vt:lpstr>
      <vt:lpstr>Традиционное машинное обучение  и глубокие нейронные сети</vt:lpstr>
      <vt:lpstr>Подходы к временным рядам DL</vt:lpstr>
      <vt:lpstr>Подходы к временным рядам DL</vt:lpstr>
      <vt:lpstr>Подходы к временным рядам DL</vt:lpstr>
      <vt:lpstr>полносвязная сеть</vt:lpstr>
      <vt:lpstr>полносвязная сеть</vt:lpstr>
      <vt:lpstr>FCNN Сеть нелинейной авторегрессии (NAR)</vt:lpstr>
      <vt:lpstr>FCNN Сеть нелинейной авторегрессии (NAR)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сеть. 1д ResNet</vt:lpstr>
      <vt:lpstr>1-мерная сверточная нейронная сеть. InceptionTime</vt:lpstr>
      <vt:lpstr>1-мерная сверточная нейронная сеть.  Пример с выбором признаков</vt:lpstr>
      <vt:lpstr>1-мерная сверточная нейронная сеть. Расширенная свертка</vt:lpstr>
      <vt:lpstr>1-мерная сверточная нейронная сеть. Расширенная свертка</vt:lpstr>
      <vt:lpstr>1-d CNN. Сеть глубокой временной свертки (deepTCN).</vt:lpstr>
      <vt:lpstr>Рекуррентные нейронные сети</vt:lpstr>
      <vt:lpstr>Рецидивирующий нейронный сети. </vt:lpstr>
      <vt:lpstr>Рекуррентные нейронные сети. Примеры</vt:lpstr>
      <vt:lpstr>RNN. Итеративная Авторегрессия</vt:lpstr>
      <vt:lpstr>RNN. Итеративная Авторегрессия</vt:lpstr>
      <vt:lpstr>RNN. Глубокая AR сеть</vt:lpstr>
      <vt:lpstr>RNN. Глубокая AR сеть</vt:lpstr>
      <vt:lpstr>Сеть на основе внимания</vt:lpstr>
      <vt:lpstr>Сети на основе внимания</vt:lpstr>
      <vt:lpstr>Сети на основе внимания</vt:lpstr>
      <vt:lpstr>Сети на основе внимания</vt:lpstr>
      <vt:lpstr>Сети на основе внимания. Самовнимание</vt:lpstr>
      <vt:lpstr>Сети на основе внимания. Самовнимание</vt:lpstr>
      <vt:lpstr>Сети на основе внимания</vt:lpstr>
      <vt:lpstr>Сети на основе внимания</vt:lpstr>
      <vt:lpstr>Сети на основе внимания</vt:lpstr>
      <vt:lpstr>Внимание Пример временной свертки - самовнимание</vt:lpstr>
      <vt:lpstr>Сеть с вниманием. Многоголовое внимание</vt:lpstr>
      <vt:lpstr>Сеть с вниманием. Многоголовое внимание</vt:lpstr>
      <vt:lpstr>Сеть с вниманием. Многоголовое внимание с маской</vt:lpstr>
      <vt:lpstr>Сеть с вниманием. Многоголовое внимание с маской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181</cp:revision>
  <dcterms:created xsi:type="dcterms:W3CDTF">2021-11-21T16:45:21Z</dcterms:created>
  <dcterms:modified xsi:type="dcterms:W3CDTF">2021-12-02T09:54:27Z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0x0101008489680C595D7F4DBC2E94F9C2463AE9</vt:lpwstr>
  </property>
</Properties>
</file>